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TT Commons Pro" charset="1" panose="020B0103030102020204"/>
      <p:regular r:id="rId22"/>
    </p:embeddedFont>
    <p:embeddedFont>
      <p:font typeface="TAN Mon Cheri" charset="1" panose="00000000000000000000"/>
      <p:regular r:id="rId23"/>
    </p:embeddedFont>
    <p:embeddedFont>
      <p:font typeface="TT Commons Pro Bold" charset="1" panose="020B01030301020202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notesMasters/notesMaster1.xml" Type="http://schemas.openxmlformats.org/officeDocument/2006/relationships/notesMaster"/><Relationship Id="rId26" Target="theme/theme2.xml" Type="http://schemas.openxmlformats.org/officeDocument/2006/relationships/theme"/><Relationship Id="rId27" Target="notesSlides/notesSlide1.xml" Type="http://schemas.openxmlformats.org/officeDocument/2006/relationships/notesSlide"/><Relationship Id="rId28" Target="notesSlides/notesSlide2.xml" Type="http://schemas.openxmlformats.org/officeDocument/2006/relationships/notesSlide"/><Relationship Id="rId29" Target="notesSlides/notesSlide3.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**Slide: Performa Model Random Forest**  </a:t>
            </a:r>
          </a:p>
          <a:p>
            <a:r>
              <a:rPr lang="en-US"/>
              <a:t/>
            </a:r>
          </a:p>
          <a:p>
            <a:r>
              <a:rPr lang="en-US"/>
              <a:t>**Skrip Presentasi:**  </a:t>
            </a:r>
          </a:p>
          <a:p>
            <a:r>
              <a:rPr lang="en-US"/>
              <a:t>Model Random Forest yang dikembangkan menunjukkan performa yang cukup baik. Pada test set, model menghasilkan Mean Squared Error sebesar 1.41 dan koefisien determinasi atau R² sebesar 0.50. Artinya, model dapat menjelaskan sekitar 50% variabilitas data pada test set.  </a:t>
            </a:r>
          </a:p>
          <a:p>
            <a:r>
              <a:rPr lang="en-US"/>
              <a:t/>
            </a:r>
          </a:p>
          <a:p>
            <a:r>
              <a:rPr lang="en-US"/>
              <a:t>Namun, performa keseluruhan data lebih tinggi, dengan R² mencapai 0.84. Perbedaan performa ini mengindikasikan bahwa model memiliki ruang untuk perbaikan, khususnya dalam meningkatkan kemampuan generalisasi terhadap data baru. Optimasi lebih lanjut diperlukan untuk memperkuat akurasi prediksi pada data di luar dataset pelatihan.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**Slide: Scatter Plot pIC50 (Gambar 5)**  </a:t>
            </a:r>
          </a:p>
          <a:p>
            <a:r>
              <a:rPr lang="en-US"/>
              <a:t/>
            </a:r>
          </a:p>
          <a:p>
            <a:r>
              <a:rPr lang="en-US"/>
              <a:t>**Skrip Presentasi:**  </a:t>
            </a:r>
          </a:p>
          <a:p>
            <a:r>
              <a:rPr lang="en-US"/>
              <a:t>Gambar ini menunjukkan scatter plot antara nilai pIC50 prediksi dan eksperimental. Secara umum, terdapat korelasi linear yang cukup baik, terlihat dari mayoritas data yang mendekati garis diagonal. Hal ini menunjukkan akurasi prediksi yang cukup tinggi.  </a:t>
            </a:r>
          </a:p>
          <a:p>
            <a:r>
              <a:rPr lang="en-US"/>
              <a:t/>
            </a:r>
          </a:p>
          <a:p>
            <a:r>
              <a:rPr lang="en-US"/>
              <a:t>Namun, terdapat beberapa outlier pada nilai pIC50 yang sangat rendah atau sangat tinggi. Outlier ini kemungkinan disebabkan oleh keterbatasan model atau bias pada dataset.  </a:t>
            </a:r>
          </a:p>
          <a:p>
            <a:r>
              <a:rPr lang="en-US"/>
              <a:t/>
            </a:r>
          </a:p>
          <a:p>
            <a:r>
              <a:rPr lang="en-US"/>
              <a:t>Selain itu, terlihat adanya dua kluster utama, yaitu senyawa dengan aktivitas rendah di rentang pIC50 2 hingga 5, dan aktivitas tinggi di rentang pIC50 6 hingga 10. Model memprediksi kluster ini dengan baik, tetapi ada ruang untuk perbaikan, terutama pada data ekstrem. Optimasi dataset dan penambahan fitur molekuler dapat membantu meningkatkan performa model untuk virtual screening inhibitor EGFR.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**Slide: Hasil Virtual Screening (Gambar 6)**  </a:t>
            </a:r>
          </a:p>
          <a:p>
            <a:r>
              <a:rPr lang="en-US"/>
              <a:t/>
            </a:r>
          </a:p>
          <a:p>
            <a:r>
              <a:rPr lang="en-US"/>
              <a:t>**Skrip Presentasi:**  </a:t>
            </a:r>
          </a:p>
          <a:p>
            <a:r>
              <a:rPr lang="en-US"/>
              <a:t>Gambar ini menunjukkan hasil virtual screening dengan struktur molekul dan nilai pIC50 prediksi. Molekul dengan struktur kompleks, seperti memiliki beberapa cincin aromatik dan gugus donor hidrogen, cenderung memiliki pIC50 lebih tinggi, contohnya 7.38.  </a:t>
            </a:r>
          </a:p>
          <a:p>
            <a:r>
              <a:rPr lang="en-US"/>
              <a:t/>
            </a:r>
          </a:p>
          <a:p>
            <a:r>
              <a:rPr lang="en-US"/>
              <a:t>Sebaliknya, molekul sederhana dengan fitur kimia lebih sedikit memiliki pIC50 lebih rendah, misalnya 2.52. Analisis ini mengindikasikan bahwa fitur seperti cincin aromatik dan gugus fungsional berperan penting dalam interaksi dengan binding site Epidermal growth factor receptor EGFR, sehingga mendukung potensi senyawa sebagai kandidat inhibitor.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3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jpe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40.pn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41.gif"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40.pn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45.png" Type="http://schemas.openxmlformats.org/officeDocument/2006/relationships/image"/><Relationship Id="rId8" Target="../media/image46.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jpeg" Type="http://schemas.openxmlformats.org/officeDocument/2006/relationships/image"/><Relationship Id="rId2" Target="../notesSlides/notesSlide3.xml" Type="http://schemas.openxmlformats.org/officeDocument/2006/relationships/notesSlide"/><Relationship Id="rId3" Target="../media/image30.png" Type="http://schemas.openxmlformats.org/officeDocument/2006/relationships/image"/><Relationship Id="rId4" Target="../media/image31.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56.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57.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jpeg" Type="http://schemas.openxmlformats.org/officeDocument/2006/relationships/image"/><Relationship Id="rId5" Target="../media/image6.png" Type="http://schemas.openxmlformats.org/officeDocument/2006/relationships/image"/><Relationship Id="rId6" Target="../media/image7.jpeg" Type="http://schemas.openxmlformats.org/officeDocument/2006/relationships/image"/><Relationship Id="rId7" Target="../media/image8.jpeg" Type="http://schemas.openxmlformats.org/officeDocument/2006/relationships/image"/><Relationship Id="rId8" Target="../media/image9.jpeg" Type="http://schemas.openxmlformats.org/officeDocument/2006/relationships/image"/><Relationship Id="rId9" Target="../media/image10.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4.png" Type="http://schemas.openxmlformats.org/officeDocument/2006/relationships/image"/><Relationship Id="rId4" Target="../media/image1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jpeg" Type="http://schemas.openxmlformats.org/officeDocument/2006/relationships/image"/><Relationship Id="rId4" Target="https://www.ebi.ac.uk/chembl/explore/document/CHEMBL4414679"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jpeg" Type="http://schemas.openxmlformats.org/officeDocument/2006/relationships/image"/><Relationship Id="rId4" Target="../media/image20.gif" Type="http://schemas.openxmlformats.org/officeDocument/2006/relationships/image"/><Relationship Id="rId5" Target="../media/image21.gif"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jpeg" Type="http://schemas.openxmlformats.org/officeDocument/2006/relationships/image"/><Relationship Id="rId4" Target="../media/image24.gif" Type="http://schemas.openxmlformats.org/officeDocument/2006/relationships/image"/><Relationship Id="rId5" Target="../media/image25.gif"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6.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3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glowing gradient brush stroke"/>
          <p:cNvSpPr/>
          <p:nvPr/>
        </p:nvSpPr>
        <p:spPr>
          <a:xfrm flipH="false" flipV="false" rot="337666">
            <a:off x="-1011005" y="-897574"/>
            <a:ext cx="18447884" cy="15081145"/>
          </a:xfrm>
          <a:custGeom>
            <a:avLst/>
            <a:gdLst/>
            <a:ahLst/>
            <a:cxnLst/>
            <a:rect r="r" b="b" t="t" l="l"/>
            <a:pathLst>
              <a:path h="15081145" w="18447884">
                <a:moveTo>
                  <a:pt x="0" y="0"/>
                </a:moveTo>
                <a:lnTo>
                  <a:pt x="18447884" y="0"/>
                </a:lnTo>
                <a:lnTo>
                  <a:pt x="18447884" y="15081145"/>
                </a:lnTo>
                <a:lnTo>
                  <a:pt x="0" y="15081145"/>
                </a:lnTo>
                <a:lnTo>
                  <a:pt x="0" y="0"/>
                </a:lnTo>
                <a:close/>
              </a:path>
            </a:pathLst>
          </a:custGeom>
          <a:blipFill>
            <a:blip r:embed="rId2"/>
            <a:stretch>
              <a:fillRect l="0" t="0" r="0" b="0"/>
            </a:stretch>
          </a:blipFill>
        </p:spPr>
      </p:sp>
      <p:grpSp>
        <p:nvGrpSpPr>
          <p:cNvPr name="Group 3" id="3"/>
          <p:cNvGrpSpPr/>
          <p:nvPr/>
        </p:nvGrpSpPr>
        <p:grpSpPr>
          <a:xfrm rot="0">
            <a:off x="14996160" y="6995160"/>
            <a:ext cx="3291840" cy="3291840"/>
            <a:chOff x="0" y="0"/>
            <a:chExt cx="6350000" cy="6350000"/>
          </a:xfrm>
        </p:grpSpPr>
        <p:sp>
          <p:nvSpPr>
            <p:cNvPr name="Freeform 4" id="4"/>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3"/>
              <a:stretch>
                <a:fillRect l="-16666" t="0" r="-16666" b="0"/>
              </a:stretch>
            </a:blipFill>
          </p:spPr>
        </p:sp>
      </p:grpSp>
      <p:sp>
        <p:nvSpPr>
          <p:cNvPr name="TextBox 5" id="5"/>
          <p:cNvSpPr txBox="true"/>
          <p:nvPr/>
        </p:nvSpPr>
        <p:spPr>
          <a:xfrm rot="0">
            <a:off x="1028700" y="8877300"/>
            <a:ext cx="4569336" cy="381000"/>
          </a:xfrm>
          <a:prstGeom prst="rect">
            <a:avLst/>
          </a:prstGeom>
        </p:spPr>
        <p:txBody>
          <a:bodyPr anchor="t" rtlCol="false" tIns="0" lIns="0" bIns="0" rIns="0">
            <a:spAutoFit/>
          </a:bodyPr>
          <a:lstStyle/>
          <a:p>
            <a:pPr algn="l">
              <a:lnSpc>
                <a:spcPts val="3000"/>
              </a:lnSpc>
            </a:pPr>
            <a:r>
              <a:rPr lang="en-US" sz="2500">
                <a:solidFill>
                  <a:srgbClr val="000000"/>
                </a:solidFill>
                <a:latin typeface="TT Commons Pro"/>
                <a:ea typeface="TT Commons Pro"/>
                <a:cs typeface="TT Commons Pro"/>
                <a:sym typeface="TT Commons Pro"/>
              </a:rPr>
              <a:t>Institut Teknologi Sumatera</a:t>
            </a:r>
          </a:p>
        </p:txBody>
      </p:sp>
      <p:sp>
        <p:nvSpPr>
          <p:cNvPr name="TextBox 6" id="6"/>
          <p:cNvSpPr txBox="true"/>
          <p:nvPr/>
        </p:nvSpPr>
        <p:spPr>
          <a:xfrm rot="0">
            <a:off x="1028700" y="2653951"/>
            <a:ext cx="15466498" cy="3989048"/>
          </a:xfrm>
          <a:prstGeom prst="rect">
            <a:avLst/>
          </a:prstGeom>
        </p:spPr>
        <p:txBody>
          <a:bodyPr anchor="t" rtlCol="false" tIns="0" lIns="0" bIns="0" rIns="0">
            <a:spAutoFit/>
          </a:bodyPr>
          <a:lstStyle/>
          <a:p>
            <a:pPr algn="l">
              <a:lnSpc>
                <a:spcPts val="7950"/>
              </a:lnSpc>
            </a:pPr>
            <a:r>
              <a:rPr lang="en-US" sz="5300">
                <a:solidFill>
                  <a:srgbClr val="000000"/>
                </a:solidFill>
                <a:latin typeface="TAN Mon Cheri"/>
                <a:ea typeface="TAN Mon Cheri"/>
                <a:cs typeface="TAN Mon Cheri"/>
                <a:sym typeface="TAN Mon Cheri"/>
              </a:rPr>
              <a:t>PREDIKSI AKTIVITAS OBAT SECARA IN SILICO MENGGUNAKAN DESKRIPTOR DAN FINGERPRINT MOLEKULER</a:t>
            </a:r>
          </a:p>
        </p:txBody>
      </p:sp>
      <p:sp>
        <p:nvSpPr>
          <p:cNvPr name="TextBox 7" id="7"/>
          <p:cNvSpPr txBox="true"/>
          <p:nvPr/>
        </p:nvSpPr>
        <p:spPr>
          <a:xfrm rot="0">
            <a:off x="1019591" y="8254365"/>
            <a:ext cx="9156891" cy="622935"/>
          </a:xfrm>
          <a:prstGeom prst="rect">
            <a:avLst/>
          </a:prstGeom>
        </p:spPr>
        <p:txBody>
          <a:bodyPr anchor="t" rtlCol="false" tIns="0" lIns="0" bIns="0" rIns="0">
            <a:spAutoFit/>
          </a:bodyPr>
          <a:lstStyle/>
          <a:p>
            <a:pPr algn="l" marL="0" indent="0" lvl="0">
              <a:lnSpc>
                <a:spcPts val="5039"/>
              </a:lnSpc>
              <a:spcBef>
                <a:spcPct val="0"/>
              </a:spcBef>
            </a:pPr>
            <a:r>
              <a:rPr lang="en-US" sz="3599">
                <a:solidFill>
                  <a:srgbClr val="000000"/>
                </a:solidFill>
                <a:latin typeface="TT Commons Pro"/>
                <a:ea typeface="TT Commons Pro"/>
                <a:cs typeface="TT Commons Pro"/>
                <a:sym typeface="TT Commons Pro"/>
              </a:rPr>
              <a:t>Bioinformatics, Data Science</a:t>
            </a:r>
          </a:p>
        </p:txBody>
      </p:sp>
      <p:sp>
        <p:nvSpPr>
          <p:cNvPr name="TextBox 8" id="8"/>
          <p:cNvSpPr txBox="true"/>
          <p:nvPr/>
        </p:nvSpPr>
        <p:spPr>
          <a:xfrm rot="0">
            <a:off x="1028700" y="7747658"/>
            <a:ext cx="9156891" cy="622935"/>
          </a:xfrm>
          <a:prstGeom prst="rect">
            <a:avLst/>
          </a:prstGeom>
        </p:spPr>
        <p:txBody>
          <a:bodyPr anchor="t" rtlCol="false" tIns="0" lIns="0" bIns="0" rIns="0">
            <a:spAutoFit/>
          </a:bodyPr>
          <a:lstStyle/>
          <a:p>
            <a:pPr algn="l" marL="0" indent="0" lvl="0">
              <a:lnSpc>
                <a:spcPts val="5039"/>
              </a:lnSpc>
              <a:spcBef>
                <a:spcPct val="0"/>
              </a:spcBef>
            </a:pPr>
            <a:r>
              <a:rPr lang="en-US" sz="3599">
                <a:solidFill>
                  <a:srgbClr val="000000"/>
                </a:solidFill>
                <a:latin typeface="TT Commons Pro"/>
                <a:ea typeface="TT Commons Pro"/>
                <a:cs typeface="TT Commons Pro"/>
                <a:sym typeface="TT Commons Pro"/>
              </a:rPr>
              <a:t>Kelompok 1 RA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D0E0"/>
        </a:solidFill>
      </p:bgPr>
    </p:bg>
    <p:spTree>
      <p:nvGrpSpPr>
        <p:cNvPr id="1" name=""/>
        <p:cNvGrpSpPr/>
        <p:nvPr/>
      </p:nvGrpSpPr>
      <p:grpSpPr>
        <a:xfrm>
          <a:off x="0" y="0"/>
          <a:ext cx="0" cy="0"/>
          <a:chOff x="0" y="0"/>
          <a:chExt cx="0" cy="0"/>
        </a:xfrm>
      </p:grpSpPr>
      <p:sp>
        <p:nvSpPr>
          <p:cNvPr name="Freeform 2" id="2" descr="a glowing gradient brush stroke "/>
          <p:cNvSpPr/>
          <p:nvPr/>
        </p:nvSpPr>
        <p:spPr>
          <a:xfrm flipH="false" flipV="false" rot="0">
            <a:off x="-3076792" y="3699120"/>
            <a:ext cx="13938055" cy="13938055"/>
          </a:xfrm>
          <a:custGeom>
            <a:avLst/>
            <a:gdLst/>
            <a:ahLst/>
            <a:cxnLst/>
            <a:rect r="r" b="b" t="t" l="l"/>
            <a:pathLst>
              <a:path h="13938055" w="13938055">
                <a:moveTo>
                  <a:pt x="0" y="0"/>
                </a:moveTo>
                <a:lnTo>
                  <a:pt x="13938055" y="0"/>
                </a:lnTo>
                <a:lnTo>
                  <a:pt x="13938055" y="13938055"/>
                </a:lnTo>
                <a:lnTo>
                  <a:pt x="0" y="139380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596851"/>
            <a:ext cx="5418800" cy="7013695"/>
          </a:xfrm>
          <a:custGeom>
            <a:avLst/>
            <a:gdLst/>
            <a:ahLst/>
            <a:cxnLst/>
            <a:rect r="r" b="b" t="t" l="l"/>
            <a:pathLst>
              <a:path h="7013695" w="5418800">
                <a:moveTo>
                  <a:pt x="0" y="0"/>
                </a:moveTo>
                <a:lnTo>
                  <a:pt x="5418800" y="0"/>
                </a:lnTo>
                <a:lnTo>
                  <a:pt x="5418800" y="7013695"/>
                </a:lnTo>
                <a:lnTo>
                  <a:pt x="0" y="7013695"/>
                </a:lnTo>
                <a:lnTo>
                  <a:pt x="0" y="0"/>
                </a:lnTo>
                <a:close/>
              </a:path>
            </a:pathLst>
          </a:custGeom>
          <a:blipFill>
            <a:blip r:embed="rId4"/>
            <a:stretch>
              <a:fillRect l="0" t="0" r="0" b="0"/>
            </a:stretch>
          </a:blipFill>
        </p:spPr>
      </p:sp>
      <p:sp>
        <p:nvSpPr>
          <p:cNvPr name="Freeform 4" id="4"/>
          <p:cNvSpPr/>
          <p:nvPr/>
        </p:nvSpPr>
        <p:spPr>
          <a:xfrm flipH="false" flipV="false" rot="0">
            <a:off x="13940154" y="-89871"/>
            <a:ext cx="4246041" cy="4114800"/>
          </a:xfrm>
          <a:custGeom>
            <a:avLst/>
            <a:gdLst/>
            <a:ahLst/>
            <a:cxnLst/>
            <a:rect r="r" b="b" t="t" l="l"/>
            <a:pathLst>
              <a:path h="4114800" w="4246041">
                <a:moveTo>
                  <a:pt x="0" y="0"/>
                </a:moveTo>
                <a:lnTo>
                  <a:pt x="4246041" y="0"/>
                </a:lnTo>
                <a:lnTo>
                  <a:pt x="4246041" y="4114800"/>
                </a:lnTo>
                <a:lnTo>
                  <a:pt x="0" y="4114800"/>
                </a:lnTo>
                <a:lnTo>
                  <a:pt x="0" y="0"/>
                </a:lnTo>
                <a:close/>
              </a:path>
            </a:pathLst>
          </a:custGeom>
          <a:blipFill>
            <a:blip r:embed="rId5">
              <a:alphaModFix amt="44999"/>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4417254" y="-227847"/>
            <a:ext cx="3291840" cy="3291840"/>
            <a:chOff x="0" y="0"/>
            <a:chExt cx="6350000" cy="6350000"/>
          </a:xfrm>
        </p:grpSpPr>
        <p:sp>
          <p:nvSpPr>
            <p:cNvPr name="Freeform 6" id="6"/>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7"/>
              <a:stretch>
                <a:fillRect l="-38888" t="0" r="-38888" b="0"/>
              </a:stretch>
            </a:blipFill>
          </p:spPr>
        </p:sp>
      </p:grpSp>
      <p:sp>
        <p:nvSpPr>
          <p:cNvPr name="TextBox 7" id="7"/>
          <p:cNvSpPr txBox="true"/>
          <p:nvPr/>
        </p:nvSpPr>
        <p:spPr>
          <a:xfrm rot="0">
            <a:off x="7001573" y="2977046"/>
            <a:ext cx="10423537" cy="5633898"/>
          </a:xfrm>
          <a:prstGeom prst="rect">
            <a:avLst/>
          </a:prstGeom>
        </p:spPr>
        <p:txBody>
          <a:bodyPr anchor="t" rtlCol="false" tIns="0" lIns="0" bIns="0" rIns="0">
            <a:spAutoFit/>
          </a:bodyPr>
          <a:lstStyle/>
          <a:p>
            <a:pPr algn="ctr">
              <a:lnSpc>
                <a:spcPts val="4976"/>
              </a:lnSpc>
              <a:spcBef>
                <a:spcPct val="0"/>
              </a:spcBef>
            </a:pPr>
            <a:r>
              <a:rPr lang="en-US" sz="3554">
                <a:solidFill>
                  <a:srgbClr val="000000"/>
                </a:solidFill>
                <a:latin typeface="TT Commons Pro"/>
                <a:ea typeface="TT Commons Pro"/>
                <a:cs typeface="TT Commons Pro"/>
                <a:sym typeface="TT Commons Pro"/>
              </a:rPr>
              <a:t>Hasil uji Mann-Whitney dengan p-value sangat kecil untuk seluruh deskriptor Lipinski. MW (2.39e-120) dan LogP (6.45e-42) menegaskan pentingnya ukuran molekul dan lipofilisitas, sementara donor (4.66e-09) dan akseptor ikatan hidrogen (2.92e-107) menunjukkan peran kapasitas pembentukan ikatan hidrogen. Temuan ini memberikan dasar kuantitatif untuk optimasi properti fisikokimia dalam pengembangan inhibitor EGFR.</a:t>
            </a:r>
          </a:p>
        </p:txBody>
      </p:sp>
      <p:sp>
        <p:nvSpPr>
          <p:cNvPr name="TextBox 8" id="8"/>
          <p:cNvSpPr txBox="true"/>
          <p:nvPr/>
        </p:nvSpPr>
        <p:spPr>
          <a:xfrm rot="0">
            <a:off x="17735509" y="9572446"/>
            <a:ext cx="152400" cy="190500"/>
          </a:xfrm>
          <a:prstGeom prst="rect">
            <a:avLst/>
          </a:prstGeom>
        </p:spPr>
        <p:txBody>
          <a:bodyPr anchor="t" rtlCol="false" tIns="0" lIns="0" bIns="0" rIns="0" wrap="none">
            <a:spAutoFit/>
          </a:bodyPr>
          <a:lstStyle/>
          <a:p>
            <a:pPr algn="r">
              <a:lnSpc>
                <a:spcPts val="2520"/>
              </a:lnSpc>
              <a:spcBef>
                <a:spcPct val="0"/>
              </a:spcBef>
            </a:pPr>
            <a:r>
              <a:rPr lang="en-US" sz="1800">
                <a:solidFill>
                  <a:srgbClr val="000000"/>
                </a:solidFill>
                <a:latin typeface="TT Commons Pro"/>
                <a:ea typeface="TT Commons Pro"/>
                <a:cs typeface="TT Commons Pro"/>
                <a:sym typeface="TT Commons Pro"/>
              </a:rPr>
              <a:t>10</a:t>
            </a:r>
          </a:p>
        </p:txBody>
      </p:sp>
      <p:sp>
        <p:nvSpPr>
          <p:cNvPr name="TextBox 9" id="9"/>
          <p:cNvSpPr txBox="true"/>
          <p:nvPr/>
        </p:nvSpPr>
        <p:spPr>
          <a:xfrm rot="0">
            <a:off x="1028700" y="496452"/>
            <a:ext cx="10837600" cy="921621"/>
          </a:xfrm>
          <a:prstGeom prst="rect">
            <a:avLst/>
          </a:prstGeom>
        </p:spPr>
        <p:txBody>
          <a:bodyPr anchor="t" rtlCol="false" tIns="0" lIns="0" bIns="0" rIns="0">
            <a:spAutoFit/>
          </a:bodyPr>
          <a:lstStyle/>
          <a:p>
            <a:pPr algn="l">
              <a:lnSpc>
                <a:spcPts val="7664"/>
              </a:lnSpc>
            </a:pPr>
            <a:r>
              <a:rPr lang="en-US" sz="5109">
                <a:solidFill>
                  <a:srgbClr val="000000"/>
                </a:solidFill>
                <a:latin typeface="TAN Mon Cheri"/>
                <a:ea typeface="TAN Mon Cheri"/>
                <a:cs typeface="TAN Mon Cheri"/>
                <a:sym typeface="TAN Mon Cheri"/>
              </a:rPr>
              <a:t>HASIL DAN PEMBAHASAN</a:t>
            </a:r>
          </a:p>
        </p:txBody>
      </p:sp>
      <p:sp>
        <p:nvSpPr>
          <p:cNvPr name="TextBox 10" id="10"/>
          <p:cNvSpPr txBox="true"/>
          <p:nvPr/>
        </p:nvSpPr>
        <p:spPr>
          <a:xfrm rot="0">
            <a:off x="1028700" y="1818232"/>
            <a:ext cx="8372624" cy="608965"/>
          </a:xfrm>
          <a:prstGeom prst="rect">
            <a:avLst/>
          </a:prstGeom>
        </p:spPr>
        <p:txBody>
          <a:bodyPr anchor="t" rtlCol="false" tIns="0" lIns="0" bIns="0" rIns="0">
            <a:spAutoFit/>
          </a:bodyPr>
          <a:lstStyle/>
          <a:p>
            <a:pPr algn="ctr">
              <a:lnSpc>
                <a:spcPts val="4939"/>
              </a:lnSpc>
              <a:spcBef>
                <a:spcPct val="0"/>
              </a:spcBef>
            </a:pPr>
            <a:r>
              <a:rPr lang="en-US" b="true" sz="3799">
                <a:solidFill>
                  <a:srgbClr val="000000"/>
                </a:solidFill>
                <a:latin typeface="TT Commons Pro Bold"/>
                <a:ea typeface="TT Commons Pro Bold"/>
                <a:cs typeface="TT Commons Pro Bold"/>
                <a:sym typeface="TT Commons Pro Bold"/>
              </a:rPr>
              <a:t>Uji statistik Mann-Whitney antar kelas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D0E0"/>
        </a:solidFill>
      </p:bgPr>
    </p:bg>
    <p:spTree>
      <p:nvGrpSpPr>
        <p:cNvPr id="1" name=""/>
        <p:cNvGrpSpPr/>
        <p:nvPr/>
      </p:nvGrpSpPr>
      <p:grpSpPr>
        <a:xfrm>
          <a:off x="0" y="0"/>
          <a:ext cx="0" cy="0"/>
          <a:chOff x="0" y="0"/>
          <a:chExt cx="0" cy="0"/>
        </a:xfrm>
      </p:grpSpPr>
      <p:sp>
        <p:nvSpPr>
          <p:cNvPr name="Freeform 2" id="2" descr="a colorful glowing gradient brush stroke"/>
          <p:cNvSpPr/>
          <p:nvPr/>
        </p:nvSpPr>
        <p:spPr>
          <a:xfrm flipH="false" flipV="false" rot="1265746">
            <a:off x="2348" y="4112296"/>
            <a:ext cx="17658977" cy="14436213"/>
          </a:xfrm>
          <a:custGeom>
            <a:avLst/>
            <a:gdLst/>
            <a:ahLst/>
            <a:cxnLst/>
            <a:rect r="r" b="b" t="t" l="l"/>
            <a:pathLst>
              <a:path h="14436213" w="17658977">
                <a:moveTo>
                  <a:pt x="0" y="0"/>
                </a:moveTo>
                <a:lnTo>
                  <a:pt x="17658976" y="0"/>
                </a:lnTo>
                <a:lnTo>
                  <a:pt x="17658976" y="14436214"/>
                </a:lnTo>
                <a:lnTo>
                  <a:pt x="0" y="14436214"/>
                </a:lnTo>
                <a:lnTo>
                  <a:pt x="0" y="0"/>
                </a:lnTo>
                <a:close/>
              </a:path>
            </a:pathLst>
          </a:custGeom>
          <a:blipFill>
            <a:blip r:embed="rId3"/>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false" rot="0">
            <a:off x="-6557517" y="-4415188"/>
            <a:ext cx="18963665" cy="18299937"/>
          </a:xfrm>
          <a:custGeom>
            <a:avLst/>
            <a:gdLst/>
            <a:ahLst/>
            <a:cxnLst/>
            <a:rect r="r" b="b" t="t" l="l"/>
            <a:pathLst>
              <a:path h="18299937" w="18963665">
                <a:moveTo>
                  <a:pt x="0" y="0"/>
                </a:moveTo>
                <a:lnTo>
                  <a:pt x="18963665" y="0"/>
                </a:lnTo>
                <a:lnTo>
                  <a:pt x="18963665" y="18299937"/>
                </a:lnTo>
                <a:lnTo>
                  <a:pt x="0" y="18299937"/>
                </a:lnTo>
                <a:lnTo>
                  <a:pt x="0" y="0"/>
                </a:lnTo>
                <a:close/>
              </a:path>
            </a:pathLst>
          </a:custGeom>
          <a:blipFill>
            <a:blip r:embed="rId4">
              <a:alphaModFix amt="80000"/>
            </a:blip>
            <a:stretch>
              <a:fillRect l="0" t="0" r="0" b="0"/>
            </a:stretch>
          </a:blipFill>
        </p:spPr>
      </p:sp>
      <p:sp>
        <p:nvSpPr>
          <p:cNvPr name="Freeform 4" id="4" descr="a glowing gradient brush stroke "/>
          <p:cNvSpPr/>
          <p:nvPr/>
        </p:nvSpPr>
        <p:spPr>
          <a:xfrm flipH="false" flipV="false" rot="0">
            <a:off x="-3076792" y="3699120"/>
            <a:ext cx="13938055" cy="13938055"/>
          </a:xfrm>
          <a:custGeom>
            <a:avLst/>
            <a:gdLst/>
            <a:ahLst/>
            <a:cxnLst/>
            <a:rect r="r" b="b" t="t" l="l"/>
            <a:pathLst>
              <a:path h="13938055" w="13938055">
                <a:moveTo>
                  <a:pt x="0" y="0"/>
                </a:moveTo>
                <a:lnTo>
                  <a:pt x="13938055" y="0"/>
                </a:lnTo>
                <a:lnTo>
                  <a:pt x="13938055" y="13938055"/>
                </a:lnTo>
                <a:lnTo>
                  <a:pt x="0" y="139380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5" id="5"/>
          <p:cNvPicPr>
            <a:picLocks noChangeAspect="true"/>
          </p:cNvPicPr>
          <p:nvPr/>
        </p:nvPicPr>
        <p:blipFill>
          <a:blip r:embed="rId7"/>
          <a:srcRect l="0" t="0" r="0" b="0"/>
          <a:stretch>
            <a:fillRect/>
          </a:stretch>
        </p:blipFill>
        <p:spPr>
          <a:xfrm flipH="false" flipV="false" rot="0">
            <a:off x="14214348" y="0"/>
            <a:ext cx="4073652" cy="4114800"/>
          </a:xfrm>
          <a:prstGeom prst="rect">
            <a:avLst/>
          </a:prstGeom>
        </p:spPr>
      </p:pic>
      <p:sp>
        <p:nvSpPr>
          <p:cNvPr name="Freeform 6" id="6"/>
          <p:cNvSpPr/>
          <p:nvPr/>
        </p:nvSpPr>
        <p:spPr>
          <a:xfrm flipH="false" flipV="false" rot="0">
            <a:off x="243255" y="7537506"/>
            <a:ext cx="3508500" cy="2640146"/>
          </a:xfrm>
          <a:custGeom>
            <a:avLst/>
            <a:gdLst/>
            <a:ahLst/>
            <a:cxnLst/>
            <a:rect r="r" b="b" t="t" l="l"/>
            <a:pathLst>
              <a:path h="2640146" w="3508500">
                <a:moveTo>
                  <a:pt x="0" y="0"/>
                </a:moveTo>
                <a:lnTo>
                  <a:pt x="3508500" y="0"/>
                </a:lnTo>
                <a:lnTo>
                  <a:pt x="3508500" y="2640146"/>
                </a:lnTo>
                <a:lnTo>
                  <a:pt x="0" y="26401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13742490" y="6893277"/>
            <a:ext cx="3291840" cy="3291840"/>
            <a:chOff x="0" y="0"/>
            <a:chExt cx="6350000" cy="6350000"/>
          </a:xfrm>
        </p:grpSpPr>
        <p:sp>
          <p:nvSpPr>
            <p:cNvPr name="Freeform 8" id="8"/>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10"/>
              <a:stretch>
                <a:fillRect l="0" t="-38888" r="0" b="-38888"/>
              </a:stretch>
            </a:blipFill>
          </p:spPr>
        </p:sp>
      </p:grpSp>
      <p:sp>
        <p:nvSpPr>
          <p:cNvPr name="TextBox 9" id="9"/>
          <p:cNvSpPr txBox="true"/>
          <p:nvPr/>
        </p:nvSpPr>
        <p:spPr>
          <a:xfrm rot="0">
            <a:off x="17735509" y="9572446"/>
            <a:ext cx="152400" cy="190500"/>
          </a:xfrm>
          <a:prstGeom prst="rect">
            <a:avLst/>
          </a:prstGeom>
        </p:spPr>
        <p:txBody>
          <a:bodyPr anchor="t" rtlCol="false" tIns="0" lIns="0" bIns="0" rIns="0" wrap="none">
            <a:spAutoFit/>
          </a:bodyPr>
          <a:lstStyle/>
          <a:p>
            <a:pPr algn="r">
              <a:lnSpc>
                <a:spcPts val="2520"/>
              </a:lnSpc>
              <a:spcBef>
                <a:spcPct val="0"/>
              </a:spcBef>
            </a:pPr>
            <a:r>
              <a:rPr lang="en-US" sz="1800">
                <a:solidFill>
                  <a:srgbClr val="000000"/>
                </a:solidFill>
                <a:latin typeface="TT Commons Pro"/>
                <a:ea typeface="TT Commons Pro"/>
                <a:cs typeface="TT Commons Pro"/>
                <a:sym typeface="TT Commons Pro"/>
              </a:rPr>
              <a:t>11</a:t>
            </a:r>
          </a:p>
        </p:txBody>
      </p:sp>
      <p:sp>
        <p:nvSpPr>
          <p:cNvPr name="TextBox 10" id="10"/>
          <p:cNvSpPr txBox="true"/>
          <p:nvPr/>
        </p:nvSpPr>
        <p:spPr>
          <a:xfrm rot="0">
            <a:off x="1028700" y="496452"/>
            <a:ext cx="10837600" cy="921621"/>
          </a:xfrm>
          <a:prstGeom prst="rect">
            <a:avLst/>
          </a:prstGeom>
        </p:spPr>
        <p:txBody>
          <a:bodyPr anchor="t" rtlCol="false" tIns="0" lIns="0" bIns="0" rIns="0">
            <a:spAutoFit/>
          </a:bodyPr>
          <a:lstStyle/>
          <a:p>
            <a:pPr algn="l">
              <a:lnSpc>
                <a:spcPts val="7664"/>
              </a:lnSpc>
            </a:pPr>
            <a:r>
              <a:rPr lang="en-US" sz="5109">
                <a:solidFill>
                  <a:srgbClr val="000000"/>
                </a:solidFill>
                <a:latin typeface="TAN Mon Cheri"/>
                <a:ea typeface="TAN Mon Cheri"/>
                <a:cs typeface="TAN Mon Cheri"/>
                <a:sym typeface="TAN Mon Cheri"/>
              </a:rPr>
              <a:t>HASIL DAN PEMBAHASAN</a:t>
            </a:r>
          </a:p>
        </p:txBody>
      </p:sp>
      <p:sp>
        <p:nvSpPr>
          <p:cNvPr name="TextBox 11" id="11"/>
          <p:cNvSpPr txBox="true"/>
          <p:nvPr/>
        </p:nvSpPr>
        <p:spPr>
          <a:xfrm rot="0">
            <a:off x="2601314" y="2145547"/>
            <a:ext cx="13138570" cy="768948"/>
          </a:xfrm>
          <a:prstGeom prst="rect">
            <a:avLst/>
          </a:prstGeom>
        </p:spPr>
        <p:txBody>
          <a:bodyPr anchor="t" rtlCol="false" tIns="0" lIns="0" bIns="0" rIns="0">
            <a:spAutoFit/>
          </a:bodyPr>
          <a:lstStyle/>
          <a:p>
            <a:pPr algn="ctr">
              <a:lnSpc>
                <a:spcPts val="6109"/>
              </a:lnSpc>
              <a:spcBef>
                <a:spcPct val="0"/>
              </a:spcBef>
            </a:pPr>
            <a:r>
              <a:rPr lang="en-US" b="true" sz="4699">
                <a:solidFill>
                  <a:srgbClr val="000000"/>
                </a:solidFill>
                <a:latin typeface="TT Commons Pro Bold"/>
                <a:ea typeface="TT Commons Pro Bold"/>
                <a:cs typeface="TT Commons Pro Bold"/>
                <a:sym typeface="TT Commons Pro Bold"/>
              </a:rPr>
              <a:t>Performa Model Random Forest</a:t>
            </a:r>
          </a:p>
        </p:txBody>
      </p:sp>
      <p:sp>
        <p:nvSpPr>
          <p:cNvPr name="TextBox 12" id="12"/>
          <p:cNvSpPr txBox="true"/>
          <p:nvPr/>
        </p:nvSpPr>
        <p:spPr>
          <a:xfrm rot="0">
            <a:off x="2601314" y="4187554"/>
            <a:ext cx="13085372" cy="3349952"/>
          </a:xfrm>
          <a:prstGeom prst="rect">
            <a:avLst/>
          </a:prstGeom>
        </p:spPr>
        <p:txBody>
          <a:bodyPr anchor="t" rtlCol="false" tIns="0" lIns="0" bIns="0" rIns="0">
            <a:spAutoFit/>
          </a:bodyPr>
          <a:lstStyle/>
          <a:p>
            <a:pPr algn="just" marL="832251" indent="-416125" lvl="1">
              <a:lnSpc>
                <a:spcPts val="5396"/>
              </a:lnSpc>
              <a:buFont typeface="Arial"/>
              <a:buChar char="•"/>
            </a:pPr>
            <a:r>
              <a:rPr lang="en-US" b="true" sz="3854">
                <a:solidFill>
                  <a:srgbClr val="000000"/>
                </a:solidFill>
                <a:latin typeface="TT Commons Pro Bold"/>
                <a:ea typeface="TT Commons Pro Bold"/>
                <a:cs typeface="TT Commons Pro Bold"/>
                <a:sym typeface="TT Commons Pro Bold"/>
              </a:rPr>
              <a:t>MSE </a:t>
            </a:r>
            <a:r>
              <a:rPr lang="en-US" sz="3854">
                <a:solidFill>
                  <a:srgbClr val="000000"/>
                </a:solidFill>
                <a:latin typeface="TT Commons Pro"/>
                <a:ea typeface="TT Commons Pro"/>
                <a:cs typeface="TT Commons Pro"/>
                <a:sym typeface="TT Commons Pro"/>
              </a:rPr>
              <a:t>= 1.41 (test set)</a:t>
            </a:r>
          </a:p>
          <a:p>
            <a:pPr algn="just" marL="832251" indent="-416125" lvl="1">
              <a:lnSpc>
                <a:spcPts val="5396"/>
              </a:lnSpc>
              <a:buFont typeface="Arial"/>
              <a:buChar char="•"/>
            </a:pPr>
            <a:r>
              <a:rPr lang="en-US" b="true" sz="3854">
                <a:solidFill>
                  <a:srgbClr val="000000"/>
                </a:solidFill>
                <a:latin typeface="TT Commons Pro Bold"/>
                <a:ea typeface="TT Commons Pro Bold"/>
                <a:cs typeface="TT Commons Pro Bold"/>
                <a:sym typeface="TT Commons Pro Bold"/>
              </a:rPr>
              <a:t>R² </a:t>
            </a:r>
            <a:r>
              <a:rPr lang="en-US" sz="3854">
                <a:solidFill>
                  <a:srgbClr val="000000"/>
                </a:solidFill>
                <a:latin typeface="TT Commons Pro"/>
                <a:ea typeface="TT Commons Pro"/>
                <a:cs typeface="TT Commons Pro"/>
                <a:sym typeface="TT Commons Pro"/>
              </a:rPr>
              <a:t>= 0.50 (test set), 0.84 (keseluruhan data)</a:t>
            </a:r>
          </a:p>
          <a:p>
            <a:pPr algn="just" marL="832251" indent="-416125" lvl="1">
              <a:lnSpc>
                <a:spcPts val="5396"/>
              </a:lnSpc>
              <a:buFont typeface="Arial"/>
              <a:buChar char="•"/>
            </a:pPr>
            <a:r>
              <a:rPr lang="en-US" sz="3854">
                <a:solidFill>
                  <a:srgbClr val="000000"/>
                </a:solidFill>
                <a:latin typeface="TT Commons Pro"/>
                <a:ea typeface="TT Commons Pro"/>
                <a:cs typeface="TT Commons Pro"/>
                <a:sym typeface="TT Commons Pro"/>
              </a:rPr>
              <a:t>Model menjelaskan 50% variabilitas data pada test set.</a:t>
            </a:r>
          </a:p>
          <a:p>
            <a:pPr algn="just" marL="832251" indent="-416125" lvl="1">
              <a:lnSpc>
                <a:spcPts val="5396"/>
              </a:lnSpc>
              <a:spcBef>
                <a:spcPct val="0"/>
              </a:spcBef>
              <a:buFont typeface="Arial"/>
              <a:buChar char="•"/>
            </a:pPr>
            <a:r>
              <a:rPr lang="en-US" sz="3854">
                <a:solidFill>
                  <a:srgbClr val="000000"/>
                </a:solidFill>
                <a:latin typeface="TT Commons Pro"/>
                <a:ea typeface="TT Commons Pro"/>
                <a:cs typeface="TT Commons Pro"/>
                <a:sym typeface="TT Commons Pro"/>
              </a:rPr>
              <a:t>Perlu optimasi untuk meningkatkan generalisasi pada data baru.</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D0E0"/>
        </a:solidFill>
      </p:bgPr>
    </p:bg>
    <p:spTree>
      <p:nvGrpSpPr>
        <p:cNvPr id="1" name=""/>
        <p:cNvGrpSpPr/>
        <p:nvPr/>
      </p:nvGrpSpPr>
      <p:grpSpPr>
        <a:xfrm>
          <a:off x="0" y="0"/>
          <a:ext cx="0" cy="0"/>
          <a:chOff x="0" y="0"/>
          <a:chExt cx="0" cy="0"/>
        </a:xfrm>
      </p:grpSpPr>
      <p:sp>
        <p:nvSpPr>
          <p:cNvPr name="Freeform 2" id="2" descr="a colorful glowing gradient brush stroke"/>
          <p:cNvSpPr/>
          <p:nvPr/>
        </p:nvSpPr>
        <p:spPr>
          <a:xfrm flipH="false" flipV="false" rot="1265746">
            <a:off x="2348" y="4112296"/>
            <a:ext cx="17658977" cy="14436213"/>
          </a:xfrm>
          <a:custGeom>
            <a:avLst/>
            <a:gdLst/>
            <a:ahLst/>
            <a:cxnLst/>
            <a:rect r="r" b="b" t="t" l="l"/>
            <a:pathLst>
              <a:path h="14436213" w="17658977">
                <a:moveTo>
                  <a:pt x="0" y="0"/>
                </a:moveTo>
                <a:lnTo>
                  <a:pt x="17658976" y="0"/>
                </a:lnTo>
                <a:lnTo>
                  <a:pt x="17658976" y="14436214"/>
                </a:lnTo>
                <a:lnTo>
                  <a:pt x="0" y="14436214"/>
                </a:lnTo>
                <a:lnTo>
                  <a:pt x="0" y="0"/>
                </a:lnTo>
                <a:close/>
              </a:path>
            </a:pathLst>
          </a:custGeom>
          <a:blipFill>
            <a:blip r:embed="rId3"/>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false" rot="0">
            <a:off x="-6557517" y="-4415188"/>
            <a:ext cx="18963665" cy="18299937"/>
          </a:xfrm>
          <a:custGeom>
            <a:avLst/>
            <a:gdLst/>
            <a:ahLst/>
            <a:cxnLst/>
            <a:rect r="r" b="b" t="t" l="l"/>
            <a:pathLst>
              <a:path h="18299937" w="18963665">
                <a:moveTo>
                  <a:pt x="0" y="0"/>
                </a:moveTo>
                <a:lnTo>
                  <a:pt x="18963665" y="0"/>
                </a:lnTo>
                <a:lnTo>
                  <a:pt x="18963665" y="18299937"/>
                </a:lnTo>
                <a:lnTo>
                  <a:pt x="0" y="18299937"/>
                </a:lnTo>
                <a:lnTo>
                  <a:pt x="0" y="0"/>
                </a:lnTo>
                <a:close/>
              </a:path>
            </a:pathLst>
          </a:custGeom>
          <a:blipFill>
            <a:blip r:embed="rId4">
              <a:alphaModFix amt="80000"/>
            </a:blip>
            <a:stretch>
              <a:fillRect l="0" t="0" r="0" b="0"/>
            </a:stretch>
          </a:blipFill>
        </p:spPr>
      </p:sp>
      <p:sp>
        <p:nvSpPr>
          <p:cNvPr name="Freeform 4" id="4" descr="a glowing gradient brush stroke "/>
          <p:cNvSpPr/>
          <p:nvPr/>
        </p:nvSpPr>
        <p:spPr>
          <a:xfrm flipH="false" flipV="false" rot="0">
            <a:off x="-3076792" y="3699120"/>
            <a:ext cx="13938055" cy="13938055"/>
          </a:xfrm>
          <a:custGeom>
            <a:avLst/>
            <a:gdLst/>
            <a:ahLst/>
            <a:cxnLst/>
            <a:rect r="r" b="b" t="t" l="l"/>
            <a:pathLst>
              <a:path h="13938055" w="13938055">
                <a:moveTo>
                  <a:pt x="0" y="0"/>
                </a:moveTo>
                <a:lnTo>
                  <a:pt x="13938055" y="0"/>
                </a:lnTo>
                <a:lnTo>
                  <a:pt x="13938055" y="13938055"/>
                </a:lnTo>
                <a:lnTo>
                  <a:pt x="0" y="139380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28700" y="2459918"/>
            <a:ext cx="7385846" cy="7150628"/>
          </a:xfrm>
          <a:custGeom>
            <a:avLst/>
            <a:gdLst/>
            <a:ahLst/>
            <a:cxnLst/>
            <a:rect r="r" b="b" t="t" l="l"/>
            <a:pathLst>
              <a:path h="7150628" w="7385846">
                <a:moveTo>
                  <a:pt x="0" y="0"/>
                </a:moveTo>
                <a:lnTo>
                  <a:pt x="7385846" y="0"/>
                </a:lnTo>
                <a:lnTo>
                  <a:pt x="7385846" y="7150628"/>
                </a:lnTo>
                <a:lnTo>
                  <a:pt x="0" y="7150628"/>
                </a:lnTo>
                <a:lnTo>
                  <a:pt x="0" y="0"/>
                </a:lnTo>
                <a:close/>
              </a:path>
            </a:pathLst>
          </a:custGeom>
          <a:blipFill>
            <a:blip r:embed="rId7"/>
            <a:stretch>
              <a:fillRect l="0" t="0" r="0" b="0"/>
            </a:stretch>
          </a:blipFill>
        </p:spPr>
      </p:sp>
      <p:grpSp>
        <p:nvGrpSpPr>
          <p:cNvPr name="Group 6" id="6"/>
          <p:cNvGrpSpPr/>
          <p:nvPr/>
        </p:nvGrpSpPr>
        <p:grpSpPr>
          <a:xfrm rot="0">
            <a:off x="14904344" y="102153"/>
            <a:ext cx="2831165" cy="2831165"/>
            <a:chOff x="0" y="0"/>
            <a:chExt cx="6350000" cy="6350000"/>
          </a:xfrm>
        </p:grpSpPr>
        <p:sp>
          <p:nvSpPr>
            <p:cNvPr name="Freeform 7" id="7"/>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8"/>
              <a:stretch>
                <a:fillRect l="0" t="-38888" r="0" b="-38888"/>
              </a:stretch>
            </a:blipFill>
          </p:spPr>
        </p:sp>
      </p:grpSp>
      <p:sp>
        <p:nvSpPr>
          <p:cNvPr name="TextBox 8" id="8"/>
          <p:cNvSpPr txBox="true"/>
          <p:nvPr/>
        </p:nvSpPr>
        <p:spPr>
          <a:xfrm rot="0">
            <a:off x="17735509" y="9572446"/>
            <a:ext cx="152400" cy="190500"/>
          </a:xfrm>
          <a:prstGeom prst="rect">
            <a:avLst/>
          </a:prstGeom>
        </p:spPr>
        <p:txBody>
          <a:bodyPr anchor="t" rtlCol="false" tIns="0" lIns="0" bIns="0" rIns="0" wrap="none">
            <a:spAutoFit/>
          </a:bodyPr>
          <a:lstStyle/>
          <a:p>
            <a:pPr algn="r">
              <a:lnSpc>
                <a:spcPts val="2520"/>
              </a:lnSpc>
              <a:spcBef>
                <a:spcPct val="0"/>
              </a:spcBef>
            </a:pPr>
            <a:r>
              <a:rPr lang="en-US" sz="1800">
                <a:solidFill>
                  <a:srgbClr val="000000"/>
                </a:solidFill>
                <a:latin typeface="TT Commons Pro"/>
                <a:ea typeface="TT Commons Pro"/>
                <a:cs typeface="TT Commons Pro"/>
                <a:sym typeface="TT Commons Pro"/>
              </a:rPr>
              <a:t>12</a:t>
            </a:r>
          </a:p>
        </p:txBody>
      </p:sp>
      <p:sp>
        <p:nvSpPr>
          <p:cNvPr name="TextBox 9" id="9"/>
          <p:cNvSpPr txBox="true"/>
          <p:nvPr/>
        </p:nvSpPr>
        <p:spPr>
          <a:xfrm rot="0">
            <a:off x="1028700" y="496452"/>
            <a:ext cx="10837600" cy="921621"/>
          </a:xfrm>
          <a:prstGeom prst="rect">
            <a:avLst/>
          </a:prstGeom>
        </p:spPr>
        <p:txBody>
          <a:bodyPr anchor="t" rtlCol="false" tIns="0" lIns="0" bIns="0" rIns="0">
            <a:spAutoFit/>
          </a:bodyPr>
          <a:lstStyle/>
          <a:p>
            <a:pPr algn="l">
              <a:lnSpc>
                <a:spcPts val="7664"/>
              </a:lnSpc>
            </a:pPr>
            <a:r>
              <a:rPr lang="en-US" sz="5109">
                <a:solidFill>
                  <a:srgbClr val="000000"/>
                </a:solidFill>
                <a:latin typeface="TAN Mon Cheri"/>
                <a:ea typeface="TAN Mon Cheri"/>
                <a:cs typeface="TAN Mon Cheri"/>
                <a:sym typeface="TAN Mon Cheri"/>
              </a:rPr>
              <a:t>HASIL DAN PEMBAHASAN</a:t>
            </a:r>
          </a:p>
        </p:txBody>
      </p:sp>
      <p:sp>
        <p:nvSpPr>
          <p:cNvPr name="TextBox 10" id="10"/>
          <p:cNvSpPr txBox="true"/>
          <p:nvPr/>
        </p:nvSpPr>
        <p:spPr>
          <a:xfrm rot="0">
            <a:off x="2217037" y="1615463"/>
            <a:ext cx="5123966" cy="608965"/>
          </a:xfrm>
          <a:prstGeom prst="rect">
            <a:avLst/>
          </a:prstGeom>
        </p:spPr>
        <p:txBody>
          <a:bodyPr anchor="t" rtlCol="false" tIns="0" lIns="0" bIns="0" rIns="0">
            <a:spAutoFit/>
          </a:bodyPr>
          <a:lstStyle/>
          <a:p>
            <a:pPr algn="ctr">
              <a:lnSpc>
                <a:spcPts val="4939"/>
              </a:lnSpc>
              <a:spcBef>
                <a:spcPct val="0"/>
              </a:spcBef>
            </a:pPr>
            <a:r>
              <a:rPr lang="en-US" b="true" sz="3799">
                <a:solidFill>
                  <a:srgbClr val="000000"/>
                </a:solidFill>
                <a:latin typeface="TT Commons Pro Bold"/>
                <a:ea typeface="TT Commons Pro Bold"/>
                <a:cs typeface="TT Commons Pro Bold"/>
                <a:sym typeface="TT Commons Pro Bold"/>
              </a:rPr>
              <a:t>Scatter Plot nilai plC50</a:t>
            </a:r>
          </a:p>
        </p:txBody>
      </p:sp>
      <p:sp>
        <p:nvSpPr>
          <p:cNvPr name="TextBox 11" id="11"/>
          <p:cNvSpPr txBox="true"/>
          <p:nvPr/>
        </p:nvSpPr>
        <p:spPr>
          <a:xfrm rot="0">
            <a:off x="9497598" y="2876168"/>
            <a:ext cx="7761702" cy="6260978"/>
          </a:xfrm>
          <a:prstGeom prst="rect">
            <a:avLst/>
          </a:prstGeom>
        </p:spPr>
        <p:txBody>
          <a:bodyPr anchor="t" rtlCol="false" tIns="0" lIns="0" bIns="0" rIns="0">
            <a:spAutoFit/>
          </a:bodyPr>
          <a:lstStyle/>
          <a:p>
            <a:pPr algn="just" marL="702714" indent="-351357" lvl="1">
              <a:lnSpc>
                <a:spcPts val="4556"/>
              </a:lnSpc>
              <a:buFont typeface="Arial"/>
              <a:buChar char="•"/>
            </a:pPr>
            <a:r>
              <a:rPr lang="en-US" sz="3254">
                <a:solidFill>
                  <a:srgbClr val="000000"/>
                </a:solidFill>
                <a:latin typeface="TT Commons Pro"/>
                <a:ea typeface="TT Commons Pro"/>
                <a:cs typeface="TT Commons Pro"/>
                <a:sym typeface="TT Commons Pro"/>
              </a:rPr>
              <a:t>Korelasi prediksi dan eksperimental cukup baik.</a:t>
            </a:r>
          </a:p>
          <a:p>
            <a:pPr algn="just" marL="702714" indent="-351357" lvl="1">
              <a:lnSpc>
                <a:spcPts val="4556"/>
              </a:lnSpc>
              <a:buFont typeface="Arial"/>
              <a:buChar char="•"/>
            </a:pPr>
            <a:r>
              <a:rPr lang="en-US" sz="3254">
                <a:solidFill>
                  <a:srgbClr val="000000"/>
                </a:solidFill>
                <a:latin typeface="TT Commons Pro"/>
                <a:ea typeface="TT Commons Pro"/>
                <a:cs typeface="TT Commons Pro"/>
                <a:sym typeface="TT Commons Pro"/>
              </a:rPr>
              <a:t>Mayoritas data mendekati garis diagonal.</a:t>
            </a:r>
          </a:p>
          <a:p>
            <a:pPr algn="just" marL="702714" indent="-351357" lvl="1">
              <a:lnSpc>
                <a:spcPts val="4556"/>
              </a:lnSpc>
              <a:buFont typeface="Arial"/>
              <a:buChar char="•"/>
            </a:pPr>
            <a:r>
              <a:rPr lang="en-US" sz="3254">
                <a:solidFill>
                  <a:srgbClr val="000000"/>
                </a:solidFill>
                <a:latin typeface="TT Commons Pro"/>
                <a:ea typeface="TT Commons Pro"/>
                <a:cs typeface="TT Commons Pro"/>
                <a:sym typeface="TT Commons Pro"/>
              </a:rPr>
              <a:t>Terdapat outlier pada nilai pIC50 ekstrem.</a:t>
            </a:r>
          </a:p>
          <a:p>
            <a:pPr algn="just" marL="702714" indent="-351357" lvl="1">
              <a:lnSpc>
                <a:spcPts val="4556"/>
              </a:lnSpc>
              <a:buFont typeface="Arial"/>
              <a:buChar char="•"/>
            </a:pPr>
            <a:r>
              <a:rPr lang="en-US" sz="3254">
                <a:solidFill>
                  <a:srgbClr val="000000"/>
                </a:solidFill>
                <a:latin typeface="TT Commons Pro"/>
                <a:ea typeface="TT Commons Pro"/>
                <a:cs typeface="TT Commons Pro"/>
                <a:sym typeface="TT Commons Pro"/>
              </a:rPr>
              <a:t>Model memprediksi kluster aktivitas rendah (2-5) dan tinggi (6-10) dengan baik.</a:t>
            </a:r>
          </a:p>
          <a:p>
            <a:pPr algn="just" marL="702714" indent="-351357" lvl="1">
              <a:lnSpc>
                <a:spcPts val="4556"/>
              </a:lnSpc>
              <a:spcBef>
                <a:spcPct val="0"/>
              </a:spcBef>
              <a:buFont typeface="Arial"/>
              <a:buChar char="•"/>
            </a:pPr>
            <a:r>
              <a:rPr lang="en-US" sz="3254">
                <a:solidFill>
                  <a:srgbClr val="000000"/>
                </a:solidFill>
                <a:latin typeface="TT Commons Pro"/>
                <a:ea typeface="TT Commons Pro"/>
                <a:cs typeface="TT Commons Pro"/>
                <a:sym typeface="TT Commons Pro"/>
              </a:rPr>
              <a:t>Perlu optimasi dataset dan fitur molekuler untuk meningkatkan akurasi.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D0E0"/>
        </a:solidFill>
      </p:bgPr>
    </p:bg>
    <p:spTree>
      <p:nvGrpSpPr>
        <p:cNvPr id="1" name=""/>
        <p:cNvGrpSpPr/>
        <p:nvPr/>
      </p:nvGrpSpPr>
      <p:grpSpPr>
        <a:xfrm>
          <a:off x="0" y="0"/>
          <a:ext cx="0" cy="0"/>
          <a:chOff x="0" y="0"/>
          <a:chExt cx="0" cy="0"/>
        </a:xfrm>
      </p:grpSpPr>
      <p:sp>
        <p:nvSpPr>
          <p:cNvPr name="Freeform 2" id="2" descr="a glowing gradient brush stroke "/>
          <p:cNvSpPr/>
          <p:nvPr/>
        </p:nvSpPr>
        <p:spPr>
          <a:xfrm flipH="false" flipV="false" rot="0">
            <a:off x="-3076792" y="3699120"/>
            <a:ext cx="13938055" cy="13938055"/>
          </a:xfrm>
          <a:custGeom>
            <a:avLst/>
            <a:gdLst/>
            <a:ahLst/>
            <a:cxnLst/>
            <a:rect r="r" b="b" t="t" l="l"/>
            <a:pathLst>
              <a:path h="13938055" w="13938055">
                <a:moveTo>
                  <a:pt x="0" y="0"/>
                </a:moveTo>
                <a:lnTo>
                  <a:pt x="13938055" y="0"/>
                </a:lnTo>
                <a:lnTo>
                  <a:pt x="13938055" y="13938055"/>
                </a:lnTo>
                <a:lnTo>
                  <a:pt x="0" y="13938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descr="an icon of a magnifying glass"/>
          <p:cNvSpPr/>
          <p:nvPr/>
        </p:nvSpPr>
        <p:spPr>
          <a:xfrm flipH="false" flipV="false" rot="0">
            <a:off x="15937148" y="4537061"/>
            <a:ext cx="2644303" cy="2644303"/>
          </a:xfrm>
          <a:custGeom>
            <a:avLst/>
            <a:gdLst/>
            <a:ahLst/>
            <a:cxnLst/>
            <a:rect r="r" b="b" t="t" l="l"/>
            <a:pathLst>
              <a:path h="2644303" w="2644303">
                <a:moveTo>
                  <a:pt x="0" y="0"/>
                </a:moveTo>
                <a:lnTo>
                  <a:pt x="2644304" y="0"/>
                </a:lnTo>
                <a:lnTo>
                  <a:pt x="2644304" y="2644304"/>
                </a:lnTo>
                <a:lnTo>
                  <a:pt x="0" y="26443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252346" y="6172200"/>
            <a:ext cx="1533698" cy="4114800"/>
          </a:xfrm>
          <a:custGeom>
            <a:avLst/>
            <a:gdLst/>
            <a:ahLst/>
            <a:cxnLst/>
            <a:rect r="r" b="b" t="t" l="l"/>
            <a:pathLst>
              <a:path h="4114800" w="1533698">
                <a:moveTo>
                  <a:pt x="0" y="0"/>
                </a:moveTo>
                <a:lnTo>
                  <a:pt x="1533698" y="0"/>
                </a:lnTo>
                <a:lnTo>
                  <a:pt x="153369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5200515" y="1720527"/>
            <a:ext cx="10346714" cy="8277372"/>
          </a:xfrm>
          <a:custGeom>
            <a:avLst/>
            <a:gdLst/>
            <a:ahLst/>
            <a:cxnLst/>
            <a:rect r="r" b="b" t="t" l="l"/>
            <a:pathLst>
              <a:path h="8277372" w="10346714">
                <a:moveTo>
                  <a:pt x="0" y="0"/>
                </a:moveTo>
                <a:lnTo>
                  <a:pt x="10346715" y="0"/>
                </a:lnTo>
                <a:lnTo>
                  <a:pt x="10346715" y="8277372"/>
                </a:lnTo>
                <a:lnTo>
                  <a:pt x="0" y="8277372"/>
                </a:lnTo>
                <a:lnTo>
                  <a:pt x="0" y="0"/>
                </a:lnTo>
                <a:close/>
              </a:path>
            </a:pathLst>
          </a:custGeom>
          <a:blipFill>
            <a:blip r:embed="rId9"/>
            <a:stretch>
              <a:fillRect l="0" t="0" r="0" b="0"/>
            </a:stretch>
          </a:blipFill>
        </p:spPr>
      </p:sp>
      <p:grpSp>
        <p:nvGrpSpPr>
          <p:cNvPr name="Group 6" id="6"/>
          <p:cNvGrpSpPr/>
          <p:nvPr/>
        </p:nvGrpSpPr>
        <p:grpSpPr>
          <a:xfrm rot="0">
            <a:off x="1518150" y="6453008"/>
            <a:ext cx="3291840" cy="329184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blipFill>
              <a:blip r:embed="rId10"/>
              <a:stretch>
                <a:fillRect l="0" t="-38888" r="0" b="-38888"/>
              </a:stretch>
            </a:blipFill>
          </p:spPr>
        </p:sp>
      </p:grpSp>
      <p:sp>
        <p:nvSpPr>
          <p:cNvPr name="TextBox 8" id="8"/>
          <p:cNvSpPr txBox="true"/>
          <p:nvPr/>
        </p:nvSpPr>
        <p:spPr>
          <a:xfrm rot="0">
            <a:off x="17735509" y="9572446"/>
            <a:ext cx="152400" cy="190500"/>
          </a:xfrm>
          <a:prstGeom prst="rect">
            <a:avLst/>
          </a:prstGeom>
        </p:spPr>
        <p:txBody>
          <a:bodyPr anchor="t" rtlCol="false" tIns="0" lIns="0" bIns="0" rIns="0" wrap="none">
            <a:spAutoFit/>
          </a:bodyPr>
          <a:lstStyle/>
          <a:p>
            <a:pPr algn="r">
              <a:lnSpc>
                <a:spcPts val="2520"/>
              </a:lnSpc>
              <a:spcBef>
                <a:spcPct val="0"/>
              </a:spcBef>
            </a:pPr>
            <a:r>
              <a:rPr lang="en-US" sz="1800">
                <a:solidFill>
                  <a:srgbClr val="000000"/>
                </a:solidFill>
                <a:latin typeface="TT Commons Pro"/>
                <a:ea typeface="TT Commons Pro"/>
                <a:cs typeface="TT Commons Pro"/>
                <a:sym typeface="TT Commons Pro"/>
              </a:rPr>
              <a:t>13</a:t>
            </a:r>
          </a:p>
        </p:txBody>
      </p:sp>
      <p:sp>
        <p:nvSpPr>
          <p:cNvPr name="TextBox 9" id="9"/>
          <p:cNvSpPr txBox="true"/>
          <p:nvPr/>
        </p:nvSpPr>
        <p:spPr>
          <a:xfrm rot="0">
            <a:off x="514503" y="496452"/>
            <a:ext cx="10837600" cy="921621"/>
          </a:xfrm>
          <a:prstGeom prst="rect">
            <a:avLst/>
          </a:prstGeom>
        </p:spPr>
        <p:txBody>
          <a:bodyPr anchor="t" rtlCol="false" tIns="0" lIns="0" bIns="0" rIns="0">
            <a:spAutoFit/>
          </a:bodyPr>
          <a:lstStyle/>
          <a:p>
            <a:pPr algn="l">
              <a:lnSpc>
                <a:spcPts val="7664"/>
              </a:lnSpc>
            </a:pPr>
            <a:r>
              <a:rPr lang="en-US" sz="5109">
                <a:solidFill>
                  <a:srgbClr val="000000"/>
                </a:solidFill>
                <a:latin typeface="TAN Mon Cheri"/>
                <a:ea typeface="TAN Mon Cheri"/>
                <a:cs typeface="TAN Mon Cheri"/>
                <a:sym typeface="TAN Mon Cheri"/>
              </a:rPr>
              <a:t>HASIL DAN PEMBAHASAN</a:t>
            </a:r>
          </a:p>
        </p:txBody>
      </p:sp>
      <p:sp>
        <p:nvSpPr>
          <p:cNvPr name="TextBox 10" id="10"/>
          <p:cNvSpPr txBox="true"/>
          <p:nvPr/>
        </p:nvSpPr>
        <p:spPr>
          <a:xfrm rot="0">
            <a:off x="1028700" y="3296285"/>
            <a:ext cx="3472607" cy="1847215"/>
          </a:xfrm>
          <a:prstGeom prst="rect">
            <a:avLst/>
          </a:prstGeom>
        </p:spPr>
        <p:txBody>
          <a:bodyPr anchor="t" rtlCol="false" tIns="0" lIns="0" bIns="0" rIns="0">
            <a:spAutoFit/>
          </a:bodyPr>
          <a:lstStyle/>
          <a:p>
            <a:pPr algn="ctr">
              <a:lnSpc>
                <a:spcPts val="4939"/>
              </a:lnSpc>
              <a:spcBef>
                <a:spcPct val="0"/>
              </a:spcBef>
            </a:pPr>
            <a:r>
              <a:rPr lang="en-US" b="true" sz="3799">
                <a:solidFill>
                  <a:srgbClr val="000000"/>
                </a:solidFill>
                <a:latin typeface="TT Commons Pro Bold"/>
                <a:ea typeface="TT Commons Pro Bold"/>
                <a:cs typeface="TT Commons Pro Bold"/>
                <a:sym typeface="TT Commons Pro Bold"/>
              </a:rPr>
              <a:t>Hasil virtual screening senyawa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D0E0"/>
        </a:solidFill>
      </p:bgPr>
    </p:bg>
    <p:spTree>
      <p:nvGrpSpPr>
        <p:cNvPr id="1" name=""/>
        <p:cNvGrpSpPr/>
        <p:nvPr/>
      </p:nvGrpSpPr>
      <p:grpSpPr>
        <a:xfrm>
          <a:off x="0" y="0"/>
          <a:ext cx="0" cy="0"/>
          <a:chOff x="0" y="0"/>
          <a:chExt cx="0" cy="0"/>
        </a:xfrm>
      </p:grpSpPr>
      <p:sp>
        <p:nvSpPr>
          <p:cNvPr name="Freeform 2" id="2" descr="a glowing gradient brush stroke "/>
          <p:cNvSpPr/>
          <p:nvPr/>
        </p:nvSpPr>
        <p:spPr>
          <a:xfrm flipH="false" flipV="false" rot="0">
            <a:off x="-3076792" y="3699120"/>
            <a:ext cx="13938055" cy="13938055"/>
          </a:xfrm>
          <a:custGeom>
            <a:avLst/>
            <a:gdLst/>
            <a:ahLst/>
            <a:cxnLst/>
            <a:rect r="r" b="b" t="t" l="l"/>
            <a:pathLst>
              <a:path h="13938055" w="13938055">
                <a:moveTo>
                  <a:pt x="0" y="0"/>
                </a:moveTo>
                <a:lnTo>
                  <a:pt x="13938055" y="0"/>
                </a:lnTo>
                <a:lnTo>
                  <a:pt x="13938055" y="13938055"/>
                </a:lnTo>
                <a:lnTo>
                  <a:pt x="0" y="139380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stretch>
            <a:fillRect/>
          </a:stretch>
        </p:blipFill>
        <p:spPr>
          <a:xfrm rot="0">
            <a:off x="-8159" y="2662261"/>
            <a:ext cx="12442307" cy="7540290"/>
          </a:xfrm>
          <a:prstGeom prst="rect">
            <a:avLst/>
          </a:prstGeom>
        </p:spPr>
      </p:pic>
      <p:sp>
        <p:nvSpPr>
          <p:cNvPr name="Freeform 4" id="4"/>
          <p:cNvSpPr/>
          <p:nvPr/>
        </p:nvSpPr>
        <p:spPr>
          <a:xfrm flipH="true" flipV="false" rot="0">
            <a:off x="15385196" y="6553348"/>
            <a:ext cx="2902804" cy="4114800"/>
          </a:xfrm>
          <a:custGeom>
            <a:avLst/>
            <a:gdLst/>
            <a:ahLst/>
            <a:cxnLst/>
            <a:rect r="r" b="b" t="t" l="l"/>
            <a:pathLst>
              <a:path h="4114800" w="2902804">
                <a:moveTo>
                  <a:pt x="2902804" y="0"/>
                </a:moveTo>
                <a:lnTo>
                  <a:pt x="0" y="0"/>
                </a:lnTo>
                <a:lnTo>
                  <a:pt x="0" y="4114800"/>
                </a:lnTo>
                <a:lnTo>
                  <a:pt x="2902804" y="4114800"/>
                </a:lnTo>
                <a:lnTo>
                  <a:pt x="2902804"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4581511" y="674936"/>
            <a:ext cx="3291840" cy="3291840"/>
            <a:chOff x="0" y="0"/>
            <a:chExt cx="6350000" cy="6350000"/>
          </a:xfrm>
        </p:grpSpPr>
        <p:sp>
          <p:nvSpPr>
            <p:cNvPr name="Freeform 6" id="6"/>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7"/>
              <a:stretch>
                <a:fillRect l="-38888" t="0" r="-38888" b="0"/>
              </a:stretch>
            </a:blipFill>
          </p:spPr>
        </p:sp>
      </p:grpSp>
      <p:sp>
        <p:nvSpPr>
          <p:cNvPr name="TextBox 7" id="7"/>
          <p:cNvSpPr txBox="true"/>
          <p:nvPr/>
        </p:nvSpPr>
        <p:spPr>
          <a:xfrm rot="0">
            <a:off x="17735509" y="9572446"/>
            <a:ext cx="152400" cy="190500"/>
          </a:xfrm>
          <a:prstGeom prst="rect">
            <a:avLst/>
          </a:prstGeom>
        </p:spPr>
        <p:txBody>
          <a:bodyPr anchor="t" rtlCol="false" tIns="0" lIns="0" bIns="0" rIns="0" wrap="none">
            <a:spAutoFit/>
          </a:bodyPr>
          <a:lstStyle/>
          <a:p>
            <a:pPr algn="r">
              <a:lnSpc>
                <a:spcPts val="2520"/>
              </a:lnSpc>
              <a:spcBef>
                <a:spcPct val="0"/>
              </a:spcBef>
            </a:pPr>
            <a:r>
              <a:rPr lang="en-US" sz="1800">
                <a:solidFill>
                  <a:srgbClr val="000000"/>
                </a:solidFill>
                <a:latin typeface="TT Commons Pro"/>
                <a:ea typeface="TT Commons Pro"/>
                <a:cs typeface="TT Commons Pro"/>
                <a:sym typeface="TT Commons Pro"/>
              </a:rPr>
              <a:t>14</a:t>
            </a:r>
          </a:p>
        </p:txBody>
      </p:sp>
      <p:sp>
        <p:nvSpPr>
          <p:cNvPr name="TextBox 8" id="8"/>
          <p:cNvSpPr txBox="true"/>
          <p:nvPr/>
        </p:nvSpPr>
        <p:spPr>
          <a:xfrm rot="0">
            <a:off x="1028700" y="496452"/>
            <a:ext cx="10837600" cy="921621"/>
          </a:xfrm>
          <a:prstGeom prst="rect">
            <a:avLst/>
          </a:prstGeom>
        </p:spPr>
        <p:txBody>
          <a:bodyPr anchor="t" rtlCol="false" tIns="0" lIns="0" bIns="0" rIns="0">
            <a:spAutoFit/>
          </a:bodyPr>
          <a:lstStyle/>
          <a:p>
            <a:pPr algn="l">
              <a:lnSpc>
                <a:spcPts val="7664"/>
              </a:lnSpc>
            </a:pPr>
            <a:r>
              <a:rPr lang="en-US" sz="5109">
                <a:solidFill>
                  <a:srgbClr val="000000"/>
                </a:solidFill>
                <a:latin typeface="TAN Mon Cheri"/>
                <a:ea typeface="TAN Mon Cheri"/>
                <a:cs typeface="TAN Mon Cheri"/>
                <a:sym typeface="TAN Mon Cheri"/>
              </a:rPr>
              <a:t>HASIL DAN PEMBAHASAN</a:t>
            </a:r>
          </a:p>
        </p:txBody>
      </p:sp>
      <p:sp>
        <p:nvSpPr>
          <p:cNvPr name="TextBox 9" id="9"/>
          <p:cNvSpPr txBox="true"/>
          <p:nvPr/>
        </p:nvSpPr>
        <p:spPr>
          <a:xfrm rot="0">
            <a:off x="1028700" y="2160185"/>
            <a:ext cx="8594527" cy="608965"/>
          </a:xfrm>
          <a:prstGeom prst="rect">
            <a:avLst/>
          </a:prstGeom>
        </p:spPr>
        <p:txBody>
          <a:bodyPr anchor="t" rtlCol="false" tIns="0" lIns="0" bIns="0" rIns="0">
            <a:spAutoFit/>
          </a:bodyPr>
          <a:lstStyle/>
          <a:p>
            <a:pPr algn="ctr">
              <a:lnSpc>
                <a:spcPts val="4939"/>
              </a:lnSpc>
              <a:spcBef>
                <a:spcPct val="0"/>
              </a:spcBef>
            </a:pPr>
            <a:r>
              <a:rPr lang="en-US" b="true" sz="3799">
                <a:solidFill>
                  <a:srgbClr val="000000"/>
                </a:solidFill>
                <a:latin typeface="TT Commons Pro Bold"/>
                <a:ea typeface="TT Commons Pro Bold"/>
                <a:cs typeface="TT Commons Pro Bold"/>
                <a:sym typeface="TT Commons Pro Bold"/>
              </a:rPr>
              <a:t>Prediksi pIC50 untuk Lima Senyawa Uji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0E0">
                <a:alpha val="100000"/>
              </a:srgbClr>
            </a:gs>
            <a:gs pos="50000">
              <a:srgbClr val="C6A4BF">
                <a:alpha val="55000"/>
              </a:srgbClr>
            </a:gs>
            <a:gs pos="100000">
              <a:srgbClr val="EAA86B">
                <a:alpha val="55000"/>
              </a:srgbClr>
            </a:gs>
          </a:gsLst>
          <a:lin ang="0"/>
        </a:gradFill>
      </p:bgPr>
    </p:bg>
    <p:spTree>
      <p:nvGrpSpPr>
        <p:cNvPr id="1" name=""/>
        <p:cNvGrpSpPr/>
        <p:nvPr/>
      </p:nvGrpSpPr>
      <p:grpSpPr>
        <a:xfrm>
          <a:off x="0" y="0"/>
          <a:ext cx="0" cy="0"/>
          <a:chOff x="0" y="0"/>
          <a:chExt cx="0" cy="0"/>
        </a:xfrm>
      </p:grpSpPr>
      <p:sp>
        <p:nvSpPr>
          <p:cNvPr name="Freeform 2" id="2" descr="a glowing gradient brush stroke "/>
          <p:cNvSpPr/>
          <p:nvPr/>
        </p:nvSpPr>
        <p:spPr>
          <a:xfrm flipH="false" flipV="false" rot="9007576">
            <a:off x="-3718518" y="1253058"/>
            <a:ext cx="10624840" cy="12724359"/>
          </a:xfrm>
          <a:custGeom>
            <a:avLst/>
            <a:gdLst/>
            <a:ahLst/>
            <a:cxnLst/>
            <a:rect r="r" b="b" t="t" l="l"/>
            <a:pathLst>
              <a:path h="12724359" w="10624840">
                <a:moveTo>
                  <a:pt x="0" y="0"/>
                </a:moveTo>
                <a:lnTo>
                  <a:pt x="10624840" y="0"/>
                </a:lnTo>
                <a:lnTo>
                  <a:pt x="10624840" y="12724359"/>
                </a:lnTo>
                <a:lnTo>
                  <a:pt x="0" y="12724359"/>
                </a:lnTo>
                <a:lnTo>
                  <a:pt x="0" y="0"/>
                </a:lnTo>
                <a:close/>
              </a:path>
            </a:pathLst>
          </a:custGeom>
          <a:blipFill>
            <a:blip r:embed="rId2">
              <a:alphaModFix amt="85000"/>
            </a:blip>
            <a:stretch>
              <a:fillRect l="0" t="0" r="0" b="0"/>
            </a:stretch>
          </a:blipFill>
        </p:spPr>
      </p:sp>
      <p:grpSp>
        <p:nvGrpSpPr>
          <p:cNvPr name="Group 3" id="3"/>
          <p:cNvGrpSpPr/>
          <p:nvPr/>
        </p:nvGrpSpPr>
        <p:grpSpPr>
          <a:xfrm rot="0">
            <a:off x="14867660" y="0"/>
            <a:ext cx="3291840" cy="3291840"/>
            <a:chOff x="0" y="0"/>
            <a:chExt cx="6350000" cy="6350000"/>
          </a:xfrm>
        </p:grpSpPr>
        <p:sp>
          <p:nvSpPr>
            <p:cNvPr name="Freeform 4" id="4"/>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3"/>
              <a:stretch>
                <a:fillRect l="-38888" t="0" r="-38888" b="0"/>
              </a:stretch>
            </a:blipFill>
          </p:spPr>
        </p:sp>
      </p:grpSp>
      <p:grpSp>
        <p:nvGrpSpPr>
          <p:cNvPr name="Group 5" id="5"/>
          <p:cNvGrpSpPr/>
          <p:nvPr/>
        </p:nvGrpSpPr>
        <p:grpSpPr>
          <a:xfrm rot="0">
            <a:off x="1028700" y="1040775"/>
            <a:ext cx="8115300" cy="1831399"/>
            <a:chOff x="0" y="0"/>
            <a:chExt cx="10820400" cy="2441865"/>
          </a:xfrm>
        </p:grpSpPr>
        <p:sp>
          <p:nvSpPr>
            <p:cNvPr name="TextBox 6" id="6"/>
            <p:cNvSpPr txBox="true"/>
            <p:nvPr/>
          </p:nvSpPr>
          <p:spPr>
            <a:xfrm rot="0">
              <a:off x="0" y="-209550"/>
              <a:ext cx="10820400" cy="1672590"/>
            </a:xfrm>
            <a:prstGeom prst="rect">
              <a:avLst/>
            </a:prstGeom>
          </p:spPr>
          <p:txBody>
            <a:bodyPr anchor="t" rtlCol="false" tIns="0" lIns="0" bIns="0" rIns="0">
              <a:spAutoFit/>
            </a:bodyPr>
            <a:lstStyle/>
            <a:p>
              <a:pPr algn="l">
                <a:lnSpc>
                  <a:spcPts val="10800"/>
                </a:lnSpc>
              </a:pPr>
              <a:r>
                <a:rPr lang="en-US" sz="7200">
                  <a:solidFill>
                    <a:srgbClr val="000000"/>
                  </a:solidFill>
                  <a:latin typeface="TAN Mon Cheri"/>
                  <a:ea typeface="TAN Mon Cheri"/>
                  <a:cs typeface="TAN Mon Cheri"/>
                  <a:sym typeface="TAN Mon Cheri"/>
                </a:rPr>
                <a:t>KESIMPULAN</a:t>
              </a:r>
            </a:p>
          </p:txBody>
        </p:sp>
        <p:sp>
          <p:nvSpPr>
            <p:cNvPr name="TextBox 7" id="7"/>
            <p:cNvSpPr txBox="true"/>
            <p:nvPr/>
          </p:nvSpPr>
          <p:spPr>
            <a:xfrm rot="0">
              <a:off x="0" y="1710557"/>
              <a:ext cx="10820400" cy="731308"/>
            </a:xfrm>
            <a:prstGeom prst="rect">
              <a:avLst/>
            </a:prstGeom>
          </p:spPr>
          <p:txBody>
            <a:bodyPr anchor="t" rtlCol="false" tIns="0" lIns="0" bIns="0" rIns="0">
              <a:spAutoFit/>
            </a:bodyPr>
            <a:lstStyle/>
            <a:p>
              <a:pPr algn="l">
                <a:lnSpc>
                  <a:spcPts val="4550"/>
                </a:lnSpc>
              </a:pPr>
            </a:p>
          </p:txBody>
        </p:sp>
      </p:grpSp>
      <p:sp>
        <p:nvSpPr>
          <p:cNvPr name="TextBox 8" id="8"/>
          <p:cNvSpPr txBox="true"/>
          <p:nvPr/>
        </p:nvSpPr>
        <p:spPr>
          <a:xfrm rot="0">
            <a:off x="17735509" y="9572446"/>
            <a:ext cx="152400" cy="190500"/>
          </a:xfrm>
          <a:prstGeom prst="rect">
            <a:avLst/>
          </a:prstGeom>
        </p:spPr>
        <p:txBody>
          <a:bodyPr anchor="t" rtlCol="false" tIns="0" lIns="0" bIns="0" rIns="0" wrap="none">
            <a:spAutoFit/>
          </a:bodyPr>
          <a:lstStyle/>
          <a:p>
            <a:pPr algn="r">
              <a:lnSpc>
                <a:spcPts val="2520"/>
              </a:lnSpc>
              <a:spcBef>
                <a:spcPct val="0"/>
              </a:spcBef>
            </a:pPr>
            <a:r>
              <a:rPr lang="en-US" sz="1800">
                <a:solidFill>
                  <a:srgbClr val="000000"/>
                </a:solidFill>
                <a:latin typeface="TT Commons Pro"/>
                <a:ea typeface="TT Commons Pro"/>
                <a:cs typeface="TT Commons Pro"/>
                <a:sym typeface="TT Commons Pro"/>
              </a:rPr>
              <a:t>15</a:t>
            </a:r>
          </a:p>
        </p:txBody>
      </p:sp>
      <p:sp>
        <p:nvSpPr>
          <p:cNvPr name="TextBox 9" id="9"/>
          <p:cNvSpPr txBox="true"/>
          <p:nvPr/>
        </p:nvSpPr>
        <p:spPr>
          <a:xfrm rot="0">
            <a:off x="1550100" y="3287381"/>
            <a:ext cx="15187799" cy="5970919"/>
          </a:xfrm>
          <a:prstGeom prst="rect">
            <a:avLst/>
          </a:prstGeom>
        </p:spPr>
        <p:txBody>
          <a:bodyPr anchor="t" rtlCol="false" tIns="0" lIns="0" bIns="0" rIns="0">
            <a:spAutoFit/>
          </a:bodyPr>
          <a:lstStyle/>
          <a:p>
            <a:pPr algn="ctr">
              <a:lnSpc>
                <a:spcPts val="4305"/>
              </a:lnSpc>
            </a:pPr>
            <a:r>
              <a:rPr lang="en-US" sz="3075">
                <a:solidFill>
                  <a:srgbClr val="000000"/>
                </a:solidFill>
                <a:latin typeface="TT Commons Pro"/>
                <a:ea typeface="TT Commons Pro"/>
                <a:cs typeface="TT Commons Pro"/>
                <a:sym typeface="TT Commons Pro"/>
              </a:rPr>
              <a:t>Penelitian ini berhasil mengembangkan model prediksi bioaktivitas senyawa terhadap EGFR menggunakan algoritma Random Forest Regressor dengan memanfaatkan dataset ChEMBL. Model yang dikembangkan menunjukkan performa prediksi yang cukup baik, dengan R² sebesar 0,50 pada data uji, meskipun masih terdapat ruang untuk optimasi, terutama pada senyawa ekstrem. Hasil virtual screening menunjukkan bahwa fitur molekul seperti cincin aromatik dan donor hidrogen berperan penting dalam meningkatkan nilai pIC50, dengan paracetamol dan antibiotik menonjol sebagai kandidat potensial untuk pengembangan lebih lanjut. Studi ini membuktikan efisiensi pendekatan pembelajaran mesin dalam mempercepat proses penemuan obat, khususnya dalam desain inhibitor EGFR untuk terapi kanker.</a:t>
            </a:r>
          </a:p>
          <a:p>
            <a:pPr algn="ctr">
              <a:lnSpc>
                <a:spcPts val="4305"/>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0E0">
                <a:alpha val="100000"/>
              </a:srgbClr>
            </a:gs>
            <a:gs pos="50000">
              <a:srgbClr val="C6A4BF">
                <a:alpha val="55000"/>
              </a:srgbClr>
            </a:gs>
            <a:gs pos="100000">
              <a:srgbClr val="EAA86B">
                <a:alpha val="55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48640" y="6446520"/>
            <a:ext cx="3291840" cy="3291840"/>
            <a:chOff x="0" y="0"/>
            <a:chExt cx="6350000" cy="6350000"/>
          </a:xfrm>
        </p:grpSpPr>
        <p:sp>
          <p:nvSpPr>
            <p:cNvPr name="Freeform 3" id="3"/>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2"/>
              <a:stretch>
                <a:fillRect l="-38888" t="0" r="-38888" b="0"/>
              </a:stretch>
            </a:blipFill>
          </p:spPr>
        </p:sp>
      </p:grpSp>
      <p:sp>
        <p:nvSpPr>
          <p:cNvPr name="TextBox 4" id="4"/>
          <p:cNvSpPr txBox="true"/>
          <p:nvPr/>
        </p:nvSpPr>
        <p:spPr>
          <a:xfrm rot="0">
            <a:off x="2886073" y="4207825"/>
            <a:ext cx="12515853" cy="1306867"/>
          </a:xfrm>
          <a:prstGeom prst="rect">
            <a:avLst/>
          </a:prstGeom>
        </p:spPr>
        <p:txBody>
          <a:bodyPr anchor="t" rtlCol="false" tIns="0" lIns="0" bIns="0" rIns="0">
            <a:spAutoFit/>
          </a:bodyPr>
          <a:lstStyle/>
          <a:p>
            <a:pPr algn="ctr">
              <a:lnSpc>
                <a:spcPts val="10800"/>
              </a:lnSpc>
            </a:pPr>
            <a:r>
              <a:rPr lang="en-US" sz="7200" u="sng">
                <a:solidFill>
                  <a:srgbClr val="000000"/>
                </a:solidFill>
                <a:latin typeface="TAN Mon Cheri"/>
                <a:ea typeface="TAN Mon Cheri"/>
                <a:cs typeface="TAN Mon Cheri"/>
                <a:sym typeface="TAN Mon Cheri"/>
              </a:rPr>
              <a:t>THANK 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glowing gradient brush stroke "/>
          <p:cNvSpPr/>
          <p:nvPr/>
        </p:nvSpPr>
        <p:spPr>
          <a:xfrm flipH="false" flipV="false" rot="0">
            <a:off x="-7160776" y="1538136"/>
            <a:ext cx="15350424" cy="15350424"/>
          </a:xfrm>
          <a:custGeom>
            <a:avLst/>
            <a:gdLst/>
            <a:ahLst/>
            <a:cxnLst/>
            <a:rect r="r" b="b" t="t" l="l"/>
            <a:pathLst>
              <a:path h="15350424" w="15350424">
                <a:moveTo>
                  <a:pt x="0" y="0"/>
                </a:moveTo>
                <a:lnTo>
                  <a:pt x="15350425" y="0"/>
                </a:lnTo>
                <a:lnTo>
                  <a:pt x="15350425" y="15350424"/>
                </a:lnTo>
                <a:lnTo>
                  <a:pt x="0" y="153504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3352774"/>
            <a:ext cx="3581452" cy="3581452"/>
            <a:chOff x="0" y="0"/>
            <a:chExt cx="6350000" cy="6350000"/>
          </a:xfrm>
        </p:grpSpPr>
        <p:sp>
          <p:nvSpPr>
            <p:cNvPr name="Freeform 4" id="4" descr="a white circle"/>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40000"/>
              </a:srgbClr>
            </a:solidFill>
          </p:spPr>
        </p:sp>
      </p:grpSp>
      <p:grpSp>
        <p:nvGrpSpPr>
          <p:cNvPr name="Group 5" id="5"/>
          <p:cNvGrpSpPr>
            <a:grpSpLocks noChangeAspect="true"/>
          </p:cNvGrpSpPr>
          <p:nvPr/>
        </p:nvGrpSpPr>
        <p:grpSpPr>
          <a:xfrm rot="0">
            <a:off x="370936" y="3716741"/>
            <a:ext cx="2839581" cy="2839569"/>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5046" t="0" r="-25046" b="0"/>
              </a:stretch>
            </a:blipFill>
          </p:spPr>
        </p:sp>
      </p:grpSp>
      <p:sp>
        <p:nvSpPr>
          <p:cNvPr name="Freeform 7" id="7" descr="a glowing gradient brush stroke "/>
          <p:cNvSpPr/>
          <p:nvPr/>
        </p:nvSpPr>
        <p:spPr>
          <a:xfrm flipH="false" flipV="false" rot="437564">
            <a:off x="12315158" y="-774065"/>
            <a:ext cx="14184276" cy="14660750"/>
          </a:xfrm>
          <a:custGeom>
            <a:avLst/>
            <a:gdLst/>
            <a:ahLst/>
            <a:cxnLst/>
            <a:rect r="r" b="b" t="t" l="l"/>
            <a:pathLst>
              <a:path h="14660750" w="14184276">
                <a:moveTo>
                  <a:pt x="0" y="0"/>
                </a:moveTo>
                <a:lnTo>
                  <a:pt x="14184276" y="0"/>
                </a:lnTo>
                <a:lnTo>
                  <a:pt x="14184276" y="14660750"/>
                </a:lnTo>
                <a:lnTo>
                  <a:pt x="0" y="14660750"/>
                </a:lnTo>
                <a:lnTo>
                  <a:pt x="0" y="0"/>
                </a:lnTo>
                <a:close/>
              </a:path>
            </a:pathLst>
          </a:custGeom>
          <a:blipFill>
            <a:blip r:embed="rId5">
              <a:alphaModFix amt="85000"/>
            </a:blip>
            <a:stretch>
              <a:fillRect l="0" t="0" r="0" b="0"/>
            </a:stretch>
          </a:blipFill>
        </p:spPr>
      </p:sp>
      <p:grpSp>
        <p:nvGrpSpPr>
          <p:cNvPr name="Group 8" id="8"/>
          <p:cNvGrpSpPr/>
          <p:nvPr/>
        </p:nvGrpSpPr>
        <p:grpSpPr>
          <a:xfrm rot="0">
            <a:off x="3581452" y="3352774"/>
            <a:ext cx="3581452" cy="3581452"/>
            <a:chOff x="0" y="0"/>
            <a:chExt cx="6350000" cy="6350000"/>
          </a:xfrm>
        </p:grpSpPr>
        <p:sp>
          <p:nvSpPr>
            <p:cNvPr name="Freeform 9" id="9" descr="a white circle"/>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40000"/>
              </a:srgbClr>
            </a:solidFill>
          </p:spPr>
        </p:sp>
      </p:grpSp>
      <p:grpSp>
        <p:nvGrpSpPr>
          <p:cNvPr name="Group 10" id="10"/>
          <p:cNvGrpSpPr/>
          <p:nvPr/>
        </p:nvGrpSpPr>
        <p:grpSpPr>
          <a:xfrm rot="0">
            <a:off x="7162905" y="3527788"/>
            <a:ext cx="3581452" cy="3581452"/>
            <a:chOff x="0" y="0"/>
            <a:chExt cx="6350000" cy="6350000"/>
          </a:xfrm>
        </p:grpSpPr>
        <p:sp>
          <p:nvSpPr>
            <p:cNvPr name="Freeform 11" id="11" descr="a white circle"/>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40000"/>
              </a:srgbClr>
            </a:solidFill>
          </p:spPr>
        </p:sp>
      </p:grpSp>
      <p:grpSp>
        <p:nvGrpSpPr>
          <p:cNvPr name="Group 12" id="12"/>
          <p:cNvGrpSpPr/>
          <p:nvPr/>
        </p:nvGrpSpPr>
        <p:grpSpPr>
          <a:xfrm rot="0">
            <a:off x="10848816" y="3352774"/>
            <a:ext cx="3581452" cy="3581452"/>
            <a:chOff x="0" y="0"/>
            <a:chExt cx="6350000" cy="6350000"/>
          </a:xfrm>
        </p:grpSpPr>
        <p:sp>
          <p:nvSpPr>
            <p:cNvPr name="Freeform 13" id="13" descr="a white circle"/>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40000"/>
              </a:srgbClr>
            </a:solidFill>
          </p:spPr>
        </p:sp>
      </p:grpSp>
      <p:grpSp>
        <p:nvGrpSpPr>
          <p:cNvPr name="Group 14" id="14"/>
          <p:cNvGrpSpPr/>
          <p:nvPr/>
        </p:nvGrpSpPr>
        <p:grpSpPr>
          <a:xfrm rot="0">
            <a:off x="14534727" y="3352774"/>
            <a:ext cx="3581452" cy="3581452"/>
            <a:chOff x="0" y="0"/>
            <a:chExt cx="6350000" cy="6350000"/>
          </a:xfrm>
        </p:grpSpPr>
        <p:sp>
          <p:nvSpPr>
            <p:cNvPr name="Freeform 15" id="15" descr="a white circle"/>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40000"/>
              </a:srgbClr>
            </a:solidFill>
          </p:spPr>
        </p:sp>
      </p:grpSp>
      <p:grpSp>
        <p:nvGrpSpPr>
          <p:cNvPr name="Group 16" id="16"/>
          <p:cNvGrpSpPr>
            <a:grpSpLocks noChangeAspect="true"/>
          </p:cNvGrpSpPr>
          <p:nvPr/>
        </p:nvGrpSpPr>
        <p:grpSpPr>
          <a:xfrm rot="0">
            <a:off x="3952388" y="3723715"/>
            <a:ext cx="2839581" cy="2839569"/>
            <a:chOff x="0" y="0"/>
            <a:chExt cx="6350000" cy="6349975"/>
          </a:xfrm>
        </p:grpSpPr>
        <p:sp>
          <p:nvSpPr>
            <p:cNvPr name="Freeform 17" id="1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16389" r="0" b="-16389"/>
              </a:stretch>
            </a:blipFill>
          </p:spPr>
        </p:sp>
      </p:grpSp>
      <p:grpSp>
        <p:nvGrpSpPr>
          <p:cNvPr name="Group 18" id="18"/>
          <p:cNvGrpSpPr>
            <a:grpSpLocks noChangeAspect="true"/>
          </p:cNvGrpSpPr>
          <p:nvPr/>
        </p:nvGrpSpPr>
        <p:grpSpPr>
          <a:xfrm rot="0">
            <a:off x="7586070" y="3898729"/>
            <a:ext cx="2839581" cy="2839569"/>
            <a:chOff x="0" y="0"/>
            <a:chExt cx="6350000" cy="6349975"/>
          </a:xfrm>
        </p:grpSpPr>
        <p:sp>
          <p:nvSpPr>
            <p:cNvPr name="Freeform 19" id="1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0" r="0" b="-32667"/>
              </a:stretch>
            </a:blipFill>
          </p:spPr>
        </p:sp>
      </p:grpSp>
      <p:grpSp>
        <p:nvGrpSpPr>
          <p:cNvPr name="Group 20" id="20"/>
          <p:cNvGrpSpPr>
            <a:grpSpLocks noChangeAspect="true"/>
          </p:cNvGrpSpPr>
          <p:nvPr/>
        </p:nvGrpSpPr>
        <p:grpSpPr>
          <a:xfrm rot="0">
            <a:off x="11219752" y="3723715"/>
            <a:ext cx="2839581" cy="2839569"/>
            <a:chOff x="0" y="0"/>
            <a:chExt cx="6350000" cy="6349975"/>
          </a:xfrm>
        </p:grpSpPr>
        <p:sp>
          <p:nvSpPr>
            <p:cNvPr name="Freeform 21" id="2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5046" t="0" r="-25046" b="0"/>
              </a:stretch>
            </a:blipFill>
          </p:spPr>
        </p:sp>
      </p:grpSp>
      <p:grpSp>
        <p:nvGrpSpPr>
          <p:cNvPr name="Group 22" id="22"/>
          <p:cNvGrpSpPr>
            <a:grpSpLocks noChangeAspect="true"/>
          </p:cNvGrpSpPr>
          <p:nvPr/>
        </p:nvGrpSpPr>
        <p:grpSpPr>
          <a:xfrm rot="0">
            <a:off x="14905663" y="3723715"/>
            <a:ext cx="2839581" cy="2839569"/>
            <a:chOff x="0" y="0"/>
            <a:chExt cx="6350000" cy="6349975"/>
          </a:xfrm>
        </p:grpSpPr>
        <p:sp>
          <p:nvSpPr>
            <p:cNvPr name="Freeform 23" id="2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5046" t="0" r="-25046" b="0"/>
              </a:stretch>
            </a:blipFill>
          </p:spPr>
        </p:sp>
      </p:grpSp>
      <p:grpSp>
        <p:nvGrpSpPr>
          <p:cNvPr name="Group 24" id="24"/>
          <p:cNvGrpSpPr/>
          <p:nvPr/>
        </p:nvGrpSpPr>
        <p:grpSpPr>
          <a:xfrm rot="0">
            <a:off x="184837" y="3527788"/>
            <a:ext cx="3210511" cy="3210511"/>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blipFill>
              <a:blip r:embed="rId8"/>
              <a:stretch>
                <a:fillRect l="-21440" t="-27670" r="-31475" b="-101703"/>
              </a:stretch>
            </a:blipFill>
          </p:spPr>
        </p:sp>
      </p:grpSp>
      <p:grpSp>
        <p:nvGrpSpPr>
          <p:cNvPr name="Group 26" id="26"/>
          <p:cNvGrpSpPr/>
          <p:nvPr/>
        </p:nvGrpSpPr>
        <p:grpSpPr>
          <a:xfrm rot="0">
            <a:off x="14996160" y="0"/>
            <a:ext cx="3291840" cy="3291840"/>
            <a:chOff x="0" y="0"/>
            <a:chExt cx="6350000" cy="6350000"/>
          </a:xfrm>
        </p:grpSpPr>
        <p:sp>
          <p:nvSpPr>
            <p:cNvPr name="Freeform 27" id="27"/>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9"/>
              <a:stretch>
                <a:fillRect l="-16666" t="0" r="-16666" b="0"/>
              </a:stretch>
            </a:blipFill>
          </p:spPr>
        </p:sp>
      </p:grpSp>
      <p:sp>
        <p:nvSpPr>
          <p:cNvPr name="TextBox 28" id="28"/>
          <p:cNvSpPr txBox="true"/>
          <p:nvPr/>
        </p:nvSpPr>
        <p:spPr>
          <a:xfrm rot="0">
            <a:off x="17735509" y="9572446"/>
            <a:ext cx="152400" cy="190500"/>
          </a:xfrm>
          <a:prstGeom prst="rect">
            <a:avLst/>
          </a:prstGeom>
        </p:spPr>
        <p:txBody>
          <a:bodyPr anchor="t" rtlCol="false" tIns="0" lIns="0" bIns="0" rIns="0" wrap="none">
            <a:spAutoFit/>
          </a:bodyPr>
          <a:lstStyle/>
          <a:p>
            <a:pPr algn="r">
              <a:lnSpc>
                <a:spcPts val="2520"/>
              </a:lnSpc>
              <a:spcBef>
                <a:spcPct val="0"/>
              </a:spcBef>
            </a:pPr>
            <a:r>
              <a:rPr lang="en-US" sz="1800">
                <a:solidFill>
                  <a:srgbClr val="000000"/>
                </a:solidFill>
                <a:latin typeface="TT Commons Pro"/>
                <a:ea typeface="TT Commons Pro"/>
                <a:cs typeface="TT Commons Pro"/>
                <a:sym typeface="TT Commons Pro"/>
              </a:rPr>
              <a:t>2</a:t>
            </a:r>
          </a:p>
        </p:txBody>
      </p:sp>
      <p:sp>
        <p:nvSpPr>
          <p:cNvPr name="TextBox 29" id="29"/>
          <p:cNvSpPr txBox="true"/>
          <p:nvPr/>
        </p:nvSpPr>
        <p:spPr>
          <a:xfrm rot="0">
            <a:off x="653571" y="7071140"/>
            <a:ext cx="2274311" cy="990600"/>
          </a:xfrm>
          <a:prstGeom prst="rect">
            <a:avLst/>
          </a:prstGeom>
        </p:spPr>
        <p:txBody>
          <a:bodyPr anchor="t" rtlCol="false" tIns="0" lIns="0" bIns="0" rIns="0">
            <a:spAutoFit/>
          </a:bodyPr>
          <a:lstStyle/>
          <a:p>
            <a:pPr algn="ctr">
              <a:lnSpc>
                <a:spcPts val="3900"/>
              </a:lnSpc>
            </a:pPr>
            <a:r>
              <a:rPr lang="en-US" sz="3000">
                <a:solidFill>
                  <a:srgbClr val="000000"/>
                </a:solidFill>
                <a:latin typeface="TT Commons Pro"/>
                <a:ea typeface="TT Commons Pro"/>
                <a:cs typeface="TT Commons Pro"/>
                <a:sym typeface="TT Commons Pro"/>
              </a:rPr>
              <a:t>Della Septiani</a:t>
            </a:r>
          </a:p>
          <a:p>
            <a:pPr algn="ctr">
              <a:lnSpc>
                <a:spcPts val="3900"/>
              </a:lnSpc>
            </a:pPr>
            <a:r>
              <a:rPr lang="en-US" sz="3000">
                <a:solidFill>
                  <a:srgbClr val="000000"/>
                </a:solidFill>
                <a:latin typeface="TT Commons Pro"/>
                <a:ea typeface="TT Commons Pro"/>
                <a:cs typeface="TT Commons Pro"/>
                <a:sym typeface="TT Commons Pro"/>
              </a:rPr>
              <a:t>121450109</a:t>
            </a:r>
          </a:p>
        </p:txBody>
      </p:sp>
      <p:sp>
        <p:nvSpPr>
          <p:cNvPr name="TextBox 30" id="30"/>
          <p:cNvSpPr txBox="true"/>
          <p:nvPr/>
        </p:nvSpPr>
        <p:spPr>
          <a:xfrm rot="0">
            <a:off x="3831655" y="2210911"/>
            <a:ext cx="3081046" cy="990600"/>
          </a:xfrm>
          <a:prstGeom prst="rect">
            <a:avLst/>
          </a:prstGeom>
        </p:spPr>
        <p:txBody>
          <a:bodyPr anchor="t" rtlCol="false" tIns="0" lIns="0" bIns="0" rIns="0">
            <a:spAutoFit/>
          </a:bodyPr>
          <a:lstStyle/>
          <a:p>
            <a:pPr algn="ctr">
              <a:lnSpc>
                <a:spcPts val="3900"/>
              </a:lnSpc>
            </a:pPr>
            <a:r>
              <a:rPr lang="en-US" sz="3000">
                <a:solidFill>
                  <a:srgbClr val="000000"/>
                </a:solidFill>
                <a:latin typeface="TT Commons Pro"/>
                <a:ea typeface="TT Commons Pro"/>
                <a:cs typeface="TT Commons Pro"/>
                <a:sym typeface="TT Commons Pro"/>
              </a:rPr>
              <a:t>Dara Cantika Dewi</a:t>
            </a:r>
          </a:p>
          <a:p>
            <a:pPr algn="ctr">
              <a:lnSpc>
                <a:spcPts val="3900"/>
              </a:lnSpc>
            </a:pPr>
            <a:r>
              <a:rPr lang="en-US" sz="3000">
                <a:solidFill>
                  <a:srgbClr val="000000"/>
                </a:solidFill>
                <a:latin typeface="TT Commons Pro"/>
                <a:ea typeface="TT Commons Pro"/>
                <a:cs typeface="TT Commons Pro"/>
                <a:sym typeface="TT Commons Pro"/>
              </a:rPr>
              <a:t>121450127</a:t>
            </a:r>
          </a:p>
        </p:txBody>
      </p:sp>
      <p:sp>
        <p:nvSpPr>
          <p:cNvPr name="TextBox 31" id="31"/>
          <p:cNvSpPr txBox="true"/>
          <p:nvPr/>
        </p:nvSpPr>
        <p:spPr>
          <a:xfrm rot="0">
            <a:off x="7375903" y="7071140"/>
            <a:ext cx="3368454" cy="990600"/>
          </a:xfrm>
          <a:prstGeom prst="rect">
            <a:avLst/>
          </a:prstGeom>
        </p:spPr>
        <p:txBody>
          <a:bodyPr anchor="t" rtlCol="false" tIns="0" lIns="0" bIns="0" rIns="0">
            <a:spAutoFit/>
          </a:bodyPr>
          <a:lstStyle/>
          <a:p>
            <a:pPr algn="ctr">
              <a:lnSpc>
                <a:spcPts val="3900"/>
              </a:lnSpc>
            </a:pPr>
            <a:r>
              <a:rPr lang="en-US" sz="3000">
                <a:solidFill>
                  <a:srgbClr val="000000"/>
                </a:solidFill>
                <a:latin typeface="TT Commons Pro"/>
                <a:ea typeface="TT Commons Pro"/>
                <a:cs typeface="TT Commons Pro"/>
                <a:sym typeface="TT Commons Pro"/>
              </a:rPr>
              <a:t>Aisyah Tiara Pratiwi</a:t>
            </a:r>
          </a:p>
          <a:p>
            <a:pPr algn="ctr">
              <a:lnSpc>
                <a:spcPts val="3900"/>
              </a:lnSpc>
            </a:pPr>
            <a:r>
              <a:rPr lang="en-US" sz="3000">
                <a:solidFill>
                  <a:srgbClr val="000000"/>
                </a:solidFill>
                <a:latin typeface="TT Commons Pro"/>
                <a:ea typeface="TT Commons Pro"/>
                <a:cs typeface="TT Commons Pro"/>
                <a:sym typeface="TT Commons Pro"/>
              </a:rPr>
              <a:t>121450074</a:t>
            </a:r>
          </a:p>
        </p:txBody>
      </p:sp>
      <p:sp>
        <p:nvSpPr>
          <p:cNvPr name="TextBox 32" id="32"/>
          <p:cNvSpPr txBox="true"/>
          <p:nvPr/>
        </p:nvSpPr>
        <p:spPr>
          <a:xfrm rot="0">
            <a:off x="11205784" y="1866874"/>
            <a:ext cx="2867516" cy="1981200"/>
          </a:xfrm>
          <a:prstGeom prst="rect">
            <a:avLst/>
          </a:prstGeom>
        </p:spPr>
        <p:txBody>
          <a:bodyPr anchor="t" rtlCol="false" tIns="0" lIns="0" bIns="0" rIns="0">
            <a:spAutoFit/>
          </a:bodyPr>
          <a:lstStyle/>
          <a:p>
            <a:pPr algn="ctr">
              <a:lnSpc>
                <a:spcPts val="3900"/>
              </a:lnSpc>
            </a:pPr>
            <a:r>
              <a:rPr lang="en-US" sz="3000">
                <a:solidFill>
                  <a:srgbClr val="000000"/>
                </a:solidFill>
                <a:latin typeface="TT Commons Pro"/>
                <a:ea typeface="TT Commons Pro"/>
                <a:cs typeface="TT Commons Pro"/>
                <a:sym typeface="TT Commons Pro"/>
              </a:rPr>
              <a:t>Mahdia Nisrina Maharani M</a:t>
            </a:r>
          </a:p>
          <a:p>
            <a:pPr algn="ctr">
              <a:lnSpc>
                <a:spcPts val="3900"/>
              </a:lnSpc>
            </a:pPr>
            <a:r>
              <a:rPr lang="en-US" sz="3000">
                <a:solidFill>
                  <a:srgbClr val="000000"/>
                </a:solidFill>
                <a:latin typeface="TT Commons Pro"/>
                <a:ea typeface="TT Commons Pro"/>
                <a:cs typeface="TT Commons Pro"/>
                <a:sym typeface="TT Commons Pro"/>
              </a:rPr>
              <a:t>118140025</a:t>
            </a:r>
          </a:p>
          <a:p>
            <a:pPr algn="ctr">
              <a:lnSpc>
                <a:spcPts val="3900"/>
              </a:lnSpc>
            </a:pPr>
          </a:p>
        </p:txBody>
      </p:sp>
      <p:sp>
        <p:nvSpPr>
          <p:cNvPr name="TextBox 33" id="33"/>
          <p:cNvSpPr txBox="true"/>
          <p:nvPr/>
        </p:nvSpPr>
        <p:spPr>
          <a:xfrm rot="0">
            <a:off x="15000014" y="7071140"/>
            <a:ext cx="3116165" cy="990600"/>
          </a:xfrm>
          <a:prstGeom prst="rect">
            <a:avLst/>
          </a:prstGeom>
        </p:spPr>
        <p:txBody>
          <a:bodyPr anchor="t" rtlCol="false" tIns="0" lIns="0" bIns="0" rIns="0">
            <a:spAutoFit/>
          </a:bodyPr>
          <a:lstStyle/>
          <a:p>
            <a:pPr algn="ctr">
              <a:lnSpc>
                <a:spcPts val="3900"/>
              </a:lnSpc>
            </a:pPr>
            <a:r>
              <a:rPr lang="en-US" sz="3000">
                <a:solidFill>
                  <a:srgbClr val="000000"/>
                </a:solidFill>
                <a:latin typeface="TT Commons Pro"/>
                <a:ea typeface="TT Commons Pro"/>
                <a:cs typeface="TT Commons Pro"/>
                <a:sym typeface="TT Commons Pro"/>
              </a:rPr>
              <a:t>Kholisaturrohmah</a:t>
            </a:r>
          </a:p>
          <a:p>
            <a:pPr algn="ctr">
              <a:lnSpc>
                <a:spcPts val="3900"/>
              </a:lnSpc>
            </a:pPr>
            <a:r>
              <a:rPr lang="en-US" sz="3000">
                <a:solidFill>
                  <a:srgbClr val="000000"/>
                </a:solidFill>
                <a:latin typeface="TT Commons Pro"/>
                <a:ea typeface="TT Commons Pro"/>
                <a:cs typeface="TT Commons Pro"/>
                <a:sym typeface="TT Commons Pro"/>
              </a:rPr>
              <a:t>120450019</a:t>
            </a:r>
          </a:p>
        </p:txBody>
      </p:sp>
      <p:sp>
        <p:nvSpPr>
          <p:cNvPr name="TextBox 34" id="34"/>
          <p:cNvSpPr txBox="true"/>
          <p:nvPr/>
        </p:nvSpPr>
        <p:spPr>
          <a:xfrm rot="0">
            <a:off x="440509" y="601523"/>
            <a:ext cx="9985142" cy="922393"/>
          </a:xfrm>
          <a:prstGeom prst="rect">
            <a:avLst/>
          </a:prstGeom>
        </p:spPr>
        <p:txBody>
          <a:bodyPr anchor="t" rtlCol="false" tIns="0" lIns="0" bIns="0" rIns="0">
            <a:spAutoFit/>
          </a:bodyPr>
          <a:lstStyle/>
          <a:p>
            <a:pPr algn="l">
              <a:lnSpc>
                <a:spcPts val="7672"/>
              </a:lnSpc>
            </a:pPr>
            <a:r>
              <a:rPr lang="en-US" sz="5114">
                <a:solidFill>
                  <a:srgbClr val="000000"/>
                </a:solidFill>
                <a:latin typeface="TAN Mon Cheri"/>
                <a:ea typeface="TAN Mon Cheri"/>
                <a:cs typeface="TAN Mon Cheri"/>
                <a:sym typeface="TAN Mon Cheri"/>
              </a:rPr>
              <a:t>ANGGOTA KELOMPOK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0E0">
                <a:alpha val="100000"/>
              </a:srgbClr>
            </a:gs>
            <a:gs pos="50000">
              <a:srgbClr val="C6A4BF">
                <a:alpha val="55000"/>
              </a:srgbClr>
            </a:gs>
            <a:gs pos="100000">
              <a:srgbClr val="EAA86B">
                <a:alpha val="55000"/>
              </a:srgbClr>
            </a:gs>
          </a:gsLst>
          <a:lin ang="0"/>
        </a:gradFill>
      </p:bgPr>
    </p:bg>
    <p:spTree>
      <p:nvGrpSpPr>
        <p:cNvPr id="1" name=""/>
        <p:cNvGrpSpPr/>
        <p:nvPr/>
      </p:nvGrpSpPr>
      <p:grpSpPr>
        <a:xfrm>
          <a:off x="0" y="0"/>
          <a:ext cx="0" cy="0"/>
          <a:chOff x="0" y="0"/>
          <a:chExt cx="0" cy="0"/>
        </a:xfrm>
      </p:grpSpPr>
      <p:sp>
        <p:nvSpPr>
          <p:cNvPr name="Freeform 2" id="2" descr="a glowing gradient brush stroke "/>
          <p:cNvSpPr/>
          <p:nvPr/>
        </p:nvSpPr>
        <p:spPr>
          <a:xfrm flipH="false" flipV="false" rot="9007576">
            <a:off x="-3718518" y="1253058"/>
            <a:ext cx="10624840" cy="12724359"/>
          </a:xfrm>
          <a:custGeom>
            <a:avLst/>
            <a:gdLst/>
            <a:ahLst/>
            <a:cxnLst/>
            <a:rect r="r" b="b" t="t" l="l"/>
            <a:pathLst>
              <a:path h="12724359" w="10624840">
                <a:moveTo>
                  <a:pt x="0" y="0"/>
                </a:moveTo>
                <a:lnTo>
                  <a:pt x="10624840" y="0"/>
                </a:lnTo>
                <a:lnTo>
                  <a:pt x="10624840" y="12724359"/>
                </a:lnTo>
                <a:lnTo>
                  <a:pt x="0" y="12724359"/>
                </a:lnTo>
                <a:lnTo>
                  <a:pt x="0" y="0"/>
                </a:lnTo>
                <a:close/>
              </a:path>
            </a:pathLst>
          </a:custGeom>
          <a:blipFill>
            <a:blip r:embed="rId2">
              <a:alphaModFix amt="85000"/>
            </a:blip>
            <a:stretch>
              <a:fillRect l="0" t="0" r="0" b="0"/>
            </a:stretch>
          </a:blipFill>
        </p:spPr>
      </p:sp>
      <p:sp>
        <p:nvSpPr>
          <p:cNvPr name="Freeform 3" id="3"/>
          <p:cNvSpPr/>
          <p:nvPr/>
        </p:nvSpPr>
        <p:spPr>
          <a:xfrm flipH="false" flipV="false" rot="0">
            <a:off x="440509" y="3283723"/>
            <a:ext cx="7091960" cy="4727973"/>
          </a:xfrm>
          <a:custGeom>
            <a:avLst/>
            <a:gdLst/>
            <a:ahLst/>
            <a:cxnLst/>
            <a:rect r="r" b="b" t="t" l="l"/>
            <a:pathLst>
              <a:path h="4727973" w="7091960">
                <a:moveTo>
                  <a:pt x="0" y="0"/>
                </a:moveTo>
                <a:lnTo>
                  <a:pt x="7091959" y="0"/>
                </a:lnTo>
                <a:lnTo>
                  <a:pt x="7091959" y="4727973"/>
                </a:lnTo>
                <a:lnTo>
                  <a:pt x="0" y="4727973"/>
                </a:lnTo>
                <a:lnTo>
                  <a:pt x="0" y="0"/>
                </a:lnTo>
                <a:close/>
              </a:path>
            </a:pathLst>
          </a:custGeom>
          <a:blipFill>
            <a:blip r:embed="rId3"/>
            <a:stretch>
              <a:fillRect l="0" t="0" r="0" b="0"/>
            </a:stretch>
          </a:blipFill>
        </p:spPr>
      </p:sp>
      <p:grpSp>
        <p:nvGrpSpPr>
          <p:cNvPr name="Group 4" id="4"/>
          <p:cNvGrpSpPr/>
          <p:nvPr/>
        </p:nvGrpSpPr>
        <p:grpSpPr>
          <a:xfrm rot="0">
            <a:off x="0" y="6995160"/>
            <a:ext cx="3291840" cy="3291840"/>
            <a:chOff x="0" y="0"/>
            <a:chExt cx="6350000" cy="6350000"/>
          </a:xfrm>
        </p:grpSpPr>
        <p:sp>
          <p:nvSpPr>
            <p:cNvPr name="Freeform 5" id="5"/>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4"/>
              <a:stretch>
                <a:fillRect l="-16666" t="0" r="-16666" b="0"/>
              </a:stretch>
            </a:blipFill>
          </p:spPr>
        </p:sp>
      </p:grpSp>
      <p:grpSp>
        <p:nvGrpSpPr>
          <p:cNvPr name="Group 6" id="6"/>
          <p:cNvGrpSpPr/>
          <p:nvPr/>
        </p:nvGrpSpPr>
        <p:grpSpPr>
          <a:xfrm rot="0">
            <a:off x="8082369" y="1255594"/>
            <a:ext cx="9350614" cy="8117899"/>
            <a:chOff x="0" y="0"/>
            <a:chExt cx="12467485" cy="10823865"/>
          </a:xfrm>
        </p:grpSpPr>
        <p:sp>
          <p:nvSpPr>
            <p:cNvPr name="TextBox 7" id="7"/>
            <p:cNvSpPr txBox="true"/>
            <p:nvPr/>
          </p:nvSpPr>
          <p:spPr>
            <a:xfrm rot="0">
              <a:off x="0" y="-209550"/>
              <a:ext cx="12467485" cy="1672590"/>
            </a:xfrm>
            <a:prstGeom prst="rect">
              <a:avLst/>
            </a:prstGeom>
          </p:spPr>
          <p:txBody>
            <a:bodyPr anchor="t" rtlCol="false" tIns="0" lIns="0" bIns="0" rIns="0">
              <a:spAutoFit/>
            </a:bodyPr>
            <a:lstStyle/>
            <a:p>
              <a:pPr algn="l">
                <a:lnSpc>
                  <a:spcPts val="10800"/>
                </a:lnSpc>
              </a:pPr>
            </a:p>
          </p:txBody>
        </p:sp>
        <p:sp>
          <p:nvSpPr>
            <p:cNvPr name="TextBox 8" id="8"/>
            <p:cNvSpPr txBox="true"/>
            <p:nvPr/>
          </p:nvSpPr>
          <p:spPr>
            <a:xfrm rot="0">
              <a:off x="0" y="1710557"/>
              <a:ext cx="12467485" cy="9113308"/>
            </a:xfrm>
            <a:prstGeom prst="rect">
              <a:avLst/>
            </a:prstGeom>
          </p:spPr>
          <p:txBody>
            <a:bodyPr anchor="t" rtlCol="false" tIns="0" lIns="0" bIns="0" rIns="0">
              <a:spAutoFit/>
            </a:bodyPr>
            <a:lstStyle/>
            <a:p>
              <a:pPr algn="just">
                <a:lnSpc>
                  <a:spcPts val="4550"/>
                </a:lnSpc>
              </a:pPr>
              <a:r>
                <a:rPr lang="en-US" sz="3500">
                  <a:solidFill>
                    <a:srgbClr val="000000"/>
                  </a:solidFill>
                  <a:latin typeface="TT Commons Pro"/>
                  <a:ea typeface="TT Commons Pro"/>
                  <a:cs typeface="TT Commons Pro"/>
                  <a:sym typeface="TT Commons Pro"/>
                </a:rPr>
                <a:t>Kanker paru-paru merupakan penyebab utama kematian akibat kanker, terdiri dari dua kategori utama: Small Cell Lung Cancer (SCLC) dan Non-Small Cell Lung Cancer (NSCLC). Secara global, kanker paru-paru menyumbang 25% dari total kematian akibat kanker pada tahun 2020 (ACS), sementara di Indonesia, kontribusinya mencapai 11,4% dari total kematian akibat kanker (WHO). Prediksi menunjukkan angka kematian akibat kanker paru-paru di Indonesia akan meningkat hingga 83% pada tahun 2040 dibandingkan tahun 2018.</a:t>
              </a:r>
            </a:p>
          </p:txBody>
        </p:sp>
      </p:grpSp>
      <p:sp>
        <p:nvSpPr>
          <p:cNvPr name="TextBox 9" id="9"/>
          <p:cNvSpPr txBox="true"/>
          <p:nvPr/>
        </p:nvSpPr>
        <p:spPr>
          <a:xfrm rot="0">
            <a:off x="17735509" y="9572446"/>
            <a:ext cx="152400" cy="190500"/>
          </a:xfrm>
          <a:prstGeom prst="rect">
            <a:avLst/>
          </a:prstGeom>
        </p:spPr>
        <p:txBody>
          <a:bodyPr anchor="t" rtlCol="false" tIns="0" lIns="0" bIns="0" rIns="0" wrap="none">
            <a:spAutoFit/>
          </a:bodyPr>
          <a:lstStyle/>
          <a:p>
            <a:pPr algn="r">
              <a:lnSpc>
                <a:spcPts val="2520"/>
              </a:lnSpc>
              <a:spcBef>
                <a:spcPct val="0"/>
              </a:spcBef>
            </a:pPr>
            <a:r>
              <a:rPr lang="en-US" sz="1800">
                <a:solidFill>
                  <a:srgbClr val="000000"/>
                </a:solidFill>
                <a:latin typeface="TT Commons Pro"/>
                <a:ea typeface="TT Commons Pro"/>
                <a:cs typeface="TT Commons Pro"/>
                <a:sym typeface="TT Commons Pro"/>
              </a:rPr>
              <a:t>3</a:t>
            </a:r>
          </a:p>
        </p:txBody>
      </p:sp>
      <p:sp>
        <p:nvSpPr>
          <p:cNvPr name="TextBox 10" id="10"/>
          <p:cNvSpPr txBox="true"/>
          <p:nvPr/>
        </p:nvSpPr>
        <p:spPr>
          <a:xfrm rot="0">
            <a:off x="440509" y="572948"/>
            <a:ext cx="7939944" cy="1104150"/>
          </a:xfrm>
          <a:prstGeom prst="rect">
            <a:avLst/>
          </a:prstGeom>
        </p:spPr>
        <p:txBody>
          <a:bodyPr anchor="t" rtlCol="false" tIns="0" lIns="0" bIns="0" rIns="0">
            <a:spAutoFit/>
          </a:bodyPr>
          <a:lstStyle/>
          <a:p>
            <a:pPr algn="l">
              <a:lnSpc>
                <a:spcPts val="9180"/>
              </a:lnSpc>
            </a:pPr>
            <a:r>
              <a:rPr lang="en-US" sz="6120">
                <a:solidFill>
                  <a:srgbClr val="000000"/>
                </a:solidFill>
                <a:latin typeface="TAN Mon Cheri"/>
                <a:ea typeface="TAN Mon Cheri"/>
                <a:cs typeface="TAN Mon Cheri"/>
                <a:sym typeface="TAN Mon Cheri"/>
              </a:rPr>
              <a:t>PENDAHULUAN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0E0">
                <a:alpha val="100000"/>
              </a:srgbClr>
            </a:gs>
            <a:gs pos="50000">
              <a:srgbClr val="C6A4BF">
                <a:alpha val="55000"/>
              </a:srgbClr>
            </a:gs>
            <a:gs pos="100000">
              <a:srgbClr val="EAA86B">
                <a:alpha val="55000"/>
              </a:srgbClr>
            </a:gs>
          </a:gsLst>
          <a:lin ang="0"/>
        </a:gradFill>
      </p:bgPr>
    </p:bg>
    <p:spTree>
      <p:nvGrpSpPr>
        <p:cNvPr id="1" name=""/>
        <p:cNvGrpSpPr/>
        <p:nvPr/>
      </p:nvGrpSpPr>
      <p:grpSpPr>
        <a:xfrm>
          <a:off x="0" y="0"/>
          <a:ext cx="0" cy="0"/>
          <a:chOff x="0" y="0"/>
          <a:chExt cx="0" cy="0"/>
        </a:xfrm>
      </p:grpSpPr>
      <p:sp>
        <p:nvSpPr>
          <p:cNvPr name="Freeform 2" id="2" descr="a glowing gradient brush stroke "/>
          <p:cNvSpPr/>
          <p:nvPr/>
        </p:nvSpPr>
        <p:spPr>
          <a:xfrm flipH="false" flipV="false" rot="9007576">
            <a:off x="-3718518" y="1253058"/>
            <a:ext cx="10624840" cy="12724359"/>
          </a:xfrm>
          <a:custGeom>
            <a:avLst/>
            <a:gdLst/>
            <a:ahLst/>
            <a:cxnLst/>
            <a:rect r="r" b="b" t="t" l="l"/>
            <a:pathLst>
              <a:path h="12724359" w="10624840">
                <a:moveTo>
                  <a:pt x="0" y="0"/>
                </a:moveTo>
                <a:lnTo>
                  <a:pt x="10624840" y="0"/>
                </a:lnTo>
                <a:lnTo>
                  <a:pt x="10624840" y="12724359"/>
                </a:lnTo>
                <a:lnTo>
                  <a:pt x="0" y="12724359"/>
                </a:lnTo>
                <a:lnTo>
                  <a:pt x="0" y="0"/>
                </a:lnTo>
                <a:close/>
              </a:path>
            </a:pathLst>
          </a:custGeom>
          <a:blipFill>
            <a:blip r:embed="rId2">
              <a:alphaModFix amt="85000"/>
            </a:blip>
            <a:stretch>
              <a:fillRect l="0" t="0" r="0" b="0"/>
            </a:stretch>
          </a:blipFill>
        </p:spPr>
      </p:sp>
      <p:sp>
        <p:nvSpPr>
          <p:cNvPr name="Freeform 3" id="3"/>
          <p:cNvSpPr/>
          <p:nvPr/>
        </p:nvSpPr>
        <p:spPr>
          <a:xfrm flipH="false" flipV="false" rot="0">
            <a:off x="6639879" y="1677098"/>
            <a:ext cx="5008243" cy="3756182"/>
          </a:xfrm>
          <a:custGeom>
            <a:avLst/>
            <a:gdLst/>
            <a:ahLst/>
            <a:cxnLst/>
            <a:rect r="r" b="b" t="t" l="l"/>
            <a:pathLst>
              <a:path h="3756182" w="5008243">
                <a:moveTo>
                  <a:pt x="0" y="0"/>
                </a:moveTo>
                <a:lnTo>
                  <a:pt x="5008242" y="0"/>
                </a:lnTo>
                <a:lnTo>
                  <a:pt x="5008242" y="3756182"/>
                </a:lnTo>
                <a:lnTo>
                  <a:pt x="0" y="3756182"/>
                </a:lnTo>
                <a:lnTo>
                  <a:pt x="0" y="0"/>
                </a:lnTo>
                <a:close/>
              </a:path>
            </a:pathLst>
          </a:custGeom>
          <a:blipFill>
            <a:blip r:embed="rId3"/>
            <a:stretch>
              <a:fillRect l="0" t="0" r="0" b="0"/>
            </a:stretch>
          </a:blipFill>
        </p:spPr>
      </p:sp>
      <p:grpSp>
        <p:nvGrpSpPr>
          <p:cNvPr name="Group 4" id="4"/>
          <p:cNvGrpSpPr/>
          <p:nvPr/>
        </p:nvGrpSpPr>
        <p:grpSpPr>
          <a:xfrm rot="0">
            <a:off x="14996160" y="0"/>
            <a:ext cx="3291840" cy="3291840"/>
            <a:chOff x="0" y="0"/>
            <a:chExt cx="6350000" cy="6350000"/>
          </a:xfrm>
        </p:grpSpPr>
        <p:sp>
          <p:nvSpPr>
            <p:cNvPr name="Freeform 5" id="5"/>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4"/>
              <a:stretch>
                <a:fillRect l="-16666" t="0" r="-16666" b="0"/>
              </a:stretch>
            </a:blipFill>
          </p:spPr>
        </p:sp>
      </p:grpSp>
      <p:grpSp>
        <p:nvGrpSpPr>
          <p:cNvPr name="Group 6" id="6"/>
          <p:cNvGrpSpPr/>
          <p:nvPr/>
        </p:nvGrpSpPr>
        <p:grpSpPr>
          <a:xfrm rot="0">
            <a:off x="440509" y="4089192"/>
            <a:ext cx="17024986" cy="5870273"/>
            <a:chOff x="0" y="0"/>
            <a:chExt cx="22699982" cy="7827031"/>
          </a:xfrm>
        </p:grpSpPr>
        <p:sp>
          <p:nvSpPr>
            <p:cNvPr name="TextBox 7" id="7"/>
            <p:cNvSpPr txBox="true"/>
            <p:nvPr/>
          </p:nvSpPr>
          <p:spPr>
            <a:xfrm rot="0">
              <a:off x="0" y="-171450"/>
              <a:ext cx="22699982" cy="1402786"/>
            </a:xfrm>
            <a:prstGeom prst="rect">
              <a:avLst/>
            </a:prstGeom>
          </p:spPr>
          <p:txBody>
            <a:bodyPr anchor="t" rtlCol="false" tIns="0" lIns="0" bIns="0" rIns="0">
              <a:spAutoFit/>
            </a:bodyPr>
            <a:lstStyle/>
            <a:p>
              <a:pPr algn="l">
                <a:lnSpc>
                  <a:spcPts val="9089"/>
                </a:lnSpc>
              </a:pPr>
            </a:p>
          </p:txBody>
        </p:sp>
        <p:sp>
          <p:nvSpPr>
            <p:cNvPr name="TextBox 8" id="8"/>
            <p:cNvSpPr txBox="true"/>
            <p:nvPr/>
          </p:nvSpPr>
          <p:spPr>
            <a:xfrm rot="0">
              <a:off x="0" y="1435128"/>
              <a:ext cx="22699982" cy="6391903"/>
            </a:xfrm>
            <a:prstGeom prst="rect">
              <a:avLst/>
            </a:prstGeom>
          </p:spPr>
          <p:txBody>
            <a:bodyPr anchor="t" rtlCol="false" tIns="0" lIns="0" bIns="0" rIns="0">
              <a:spAutoFit/>
            </a:bodyPr>
            <a:lstStyle/>
            <a:p>
              <a:pPr algn="just">
                <a:lnSpc>
                  <a:spcPts val="3829"/>
                </a:lnSpc>
              </a:pPr>
            </a:p>
            <a:p>
              <a:pPr algn="just">
                <a:lnSpc>
                  <a:spcPts val="3829"/>
                </a:lnSpc>
              </a:pPr>
              <a:r>
                <a:rPr lang="en-US" sz="2945">
                  <a:solidFill>
                    <a:srgbClr val="000000"/>
                  </a:solidFill>
                  <a:latin typeface="TT Commons Pro"/>
                  <a:ea typeface="TT Commons Pro"/>
                  <a:cs typeface="TT Commons Pro"/>
                  <a:sym typeface="TT Commons Pro"/>
                </a:rPr>
                <a:t>Epidermal Growth Factor Receptor (EGFR) adalah target terapi penting dalam pengobatan kanker karena perannya dalam regulasi pertumbuhan dan proliferasi sel, namun mutasi atau aktivitas berlebih EGFR sering memicu kanker seperti paru-paru, payudara, dan kolorektal. Oleh karena itu, penghambatan EGFR menjadi strategi utama terapi kanker. Pendekatan in silico berbasis pembelajaran mesin, seperti Random Forest Regresi menggunakan dataset senyawa dari ChEMBL, digunakan untuk memprediksi nilai pIC50 sebagai ukuran efektivitas penghambatan EGFR. Metode ini menawarkan akurasi tinggi serta efisiensi waktu dan biaya dalam proses penemuan obat, berkontribusi pada pengembangan teknologi komputasional untuk desain obat kanker berbasis pembelajaran mesin.</a:t>
              </a:r>
            </a:p>
            <a:p>
              <a:pPr algn="just">
                <a:lnSpc>
                  <a:spcPts val="3829"/>
                </a:lnSpc>
              </a:pPr>
            </a:p>
          </p:txBody>
        </p:sp>
      </p:grpSp>
      <p:sp>
        <p:nvSpPr>
          <p:cNvPr name="TextBox 9" id="9"/>
          <p:cNvSpPr txBox="true"/>
          <p:nvPr/>
        </p:nvSpPr>
        <p:spPr>
          <a:xfrm rot="0">
            <a:off x="17735509" y="9572446"/>
            <a:ext cx="152400" cy="190500"/>
          </a:xfrm>
          <a:prstGeom prst="rect">
            <a:avLst/>
          </a:prstGeom>
        </p:spPr>
        <p:txBody>
          <a:bodyPr anchor="t" rtlCol="false" tIns="0" lIns="0" bIns="0" rIns="0" wrap="none">
            <a:spAutoFit/>
          </a:bodyPr>
          <a:lstStyle/>
          <a:p>
            <a:pPr algn="r">
              <a:lnSpc>
                <a:spcPts val="2520"/>
              </a:lnSpc>
              <a:spcBef>
                <a:spcPct val="0"/>
              </a:spcBef>
            </a:pPr>
            <a:r>
              <a:rPr lang="en-US" sz="1800">
                <a:solidFill>
                  <a:srgbClr val="000000"/>
                </a:solidFill>
                <a:latin typeface="TT Commons Pro"/>
                <a:ea typeface="TT Commons Pro"/>
                <a:cs typeface="TT Commons Pro"/>
                <a:sym typeface="TT Commons Pro"/>
              </a:rPr>
              <a:t>4</a:t>
            </a:r>
          </a:p>
        </p:txBody>
      </p:sp>
      <p:sp>
        <p:nvSpPr>
          <p:cNvPr name="TextBox 10" id="10"/>
          <p:cNvSpPr txBox="true"/>
          <p:nvPr/>
        </p:nvSpPr>
        <p:spPr>
          <a:xfrm rot="0">
            <a:off x="440509" y="572948"/>
            <a:ext cx="7939944" cy="1104150"/>
          </a:xfrm>
          <a:prstGeom prst="rect">
            <a:avLst/>
          </a:prstGeom>
        </p:spPr>
        <p:txBody>
          <a:bodyPr anchor="t" rtlCol="false" tIns="0" lIns="0" bIns="0" rIns="0">
            <a:spAutoFit/>
          </a:bodyPr>
          <a:lstStyle/>
          <a:p>
            <a:pPr algn="l">
              <a:lnSpc>
                <a:spcPts val="9180"/>
              </a:lnSpc>
            </a:pPr>
            <a:r>
              <a:rPr lang="en-US" sz="6120">
                <a:solidFill>
                  <a:srgbClr val="000000"/>
                </a:solidFill>
                <a:latin typeface="TAN Mon Cheri"/>
                <a:ea typeface="TAN Mon Cheri"/>
                <a:cs typeface="TAN Mon Cheri"/>
                <a:sym typeface="TAN Mon Cheri"/>
              </a:rPr>
              <a:t>PENDAHULUAN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0E0">
                <a:alpha val="100000"/>
              </a:srgbClr>
            </a:gs>
            <a:gs pos="50000">
              <a:srgbClr val="C6A4BF">
                <a:alpha val="55000"/>
              </a:srgbClr>
            </a:gs>
            <a:gs pos="100000">
              <a:srgbClr val="EAA86B">
                <a:alpha val="55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222916" y="1002964"/>
            <a:ext cx="8618707" cy="8255336"/>
          </a:xfrm>
          <a:custGeom>
            <a:avLst/>
            <a:gdLst/>
            <a:ahLst/>
            <a:cxnLst/>
            <a:rect r="r" b="b" t="t" l="l"/>
            <a:pathLst>
              <a:path h="8255336" w="8618707">
                <a:moveTo>
                  <a:pt x="0" y="0"/>
                </a:moveTo>
                <a:lnTo>
                  <a:pt x="8618707" y="0"/>
                </a:lnTo>
                <a:lnTo>
                  <a:pt x="8618707" y="8255336"/>
                </a:lnTo>
                <a:lnTo>
                  <a:pt x="0" y="8255336"/>
                </a:lnTo>
                <a:lnTo>
                  <a:pt x="0" y="0"/>
                </a:lnTo>
                <a:close/>
              </a:path>
            </a:pathLst>
          </a:custGeom>
          <a:blipFill>
            <a:blip r:embed="rId2"/>
            <a:stretch>
              <a:fillRect l="0" t="0" r="0" b="0"/>
            </a:stretch>
          </a:blipFill>
        </p:spPr>
      </p:sp>
      <p:grpSp>
        <p:nvGrpSpPr>
          <p:cNvPr name="Group 3" id="3"/>
          <p:cNvGrpSpPr/>
          <p:nvPr/>
        </p:nvGrpSpPr>
        <p:grpSpPr>
          <a:xfrm rot="0">
            <a:off x="1028700" y="7218680"/>
            <a:ext cx="2927211" cy="292721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38888" r="0" b="-38888"/>
              </a:stretch>
            </a:blipFill>
          </p:spPr>
        </p:sp>
      </p:grpSp>
      <p:sp>
        <p:nvSpPr>
          <p:cNvPr name="TextBox 5" id="5"/>
          <p:cNvSpPr txBox="true"/>
          <p:nvPr/>
        </p:nvSpPr>
        <p:spPr>
          <a:xfrm rot="0">
            <a:off x="1028700" y="3030220"/>
            <a:ext cx="7617126" cy="4188460"/>
          </a:xfrm>
          <a:prstGeom prst="rect">
            <a:avLst/>
          </a:prstGeom>
        </p:spPr>
        <p:txBody>
          <a:bodyPr anchor="t" rtlCol="false" tIns="0" lIns="0" bIns="0" rIns="0">
            <a:spAutoFit/>
          </a:bodyPr>
          <a:lstStyle/>
          <a:p>
            <a:pPr algn="just">
              <a:lnSpc>
                <a:spcPts val="4159"/>
              </a:lnSpc>
            </a:pPr>
            <a:r>
              <a:rPr lang="en-US" sz="3199">
                <a:solidFill>
                  <a:srgbClr val="000000"/>
                </a:solidFill>
                <a:latin typeface="TT Commons Pro"/>
                <a:ea typeface="TT Commons Pro"/>
                <a:cs typeface="TT Commons Pro"/>
                <a:sym typeface="TT Commons Pro"/>
              </a:rPr>
              <a:t>Dataset yang digunakan dalam penelitian ini adalah EGFR Bioactivity Dataset, yang terdiri dari 33.727 baris dan 9 kolom. Dataset ini diperoleh dari platform ChEMBL Dataset melalui tautan </a:t>
            </a:r>
            <a:r>
              <a:rPr lang="en-US" sz="3199" u="sng">
                <a:solidFill>
                  <a:srgbClr val="000000"/>
                </a:solidFill>
                <a:latin typeface="TT Commons Pro"/>
                <a:ea typeface="TT Commons Pro"/>
                <a:cs typeface="TT Commons Pro"/>
                <a:sym typeface="TT Commons Pro"/>
                <a:hlinkClick r:id="rId4" tooltip="https://www.ebi.ac.uk/chembl/explore/document/CHEMBL4414679"/>
              </a:rPr>
              <a:t>CHEMBL</a:t>
            </a:r>
            <a:r>
              <a:rPr lang="en-US" sz="3199">
                <a:solidFill>
                  <a:srgbClr val="000000"/>
                </a:solidFill>
                <a:latin typeface="TT Commons Pro"/>
                <a:ea typeface="TT Commons Pro"/>
                <a:cs typeface="TT Commons Pro"/>
                <a:sym typeface="TT Commons Pro"/>
              </a:rPr>
              <a:t>. Dataset mencakup informasi bioaktivitas senyawa, seperti pengukuran IC50, Ki, dan aktivitas lain terhadap target biologis EGFR.</a:t>
            </a:r>
          </a:p>
        </p:txBody>
      </p:sp>
      <p:grpSp>
        <p:nvGrpSpPr>
          <p:cNvPr name="Group 6" id="6"/>
          <p:cNvGrpSpPr/>
          <p:nvPr/>
        </p:nvGrpSpPr>
        <p:grpSpPr>
          <a:xfrm rot="0">
            <a:off x="1028700" y="805645"/>
            <a:ext cx="8115300" cy="2010685"/>
            <a:chOff x="0" y="0"/>
            <a:chExt cx="10820400" cy="2680914"/>
          </a:xfrm>
        </p:grpSpPr>
        <p:sp>
          <p:nvSpPr>
            <p:cNvPr name="TextBox 7" id="7"/>
            <p:cNvSpPr txBox="true"/>
            <p:nvPr/>
          </p:nvSpPr>
          <p:spPr>
            <a:xfrm rot="0">
              <a:off x="0" y="1881660"/>
              <a:ext cx="10820400" cy="799254"/>
            </a:xfrm>
            <a:prstGeom prst="rect">
              <a:avLst/>
            </a:prstGeom>
          </p:spPr>
          <p:txBody>
            <a:bodyPr anchor="t" rtlCol="false" tIns="0" lIns="0" bIns="0" rIns="0">
              <a:spAutoFit/>
            </a:bodyPr>
            <a:lstStyle/>
            <a:p>
              <a:pPr algn="l">
                <a:lnSpc>
                  <a:spcPts val="4939"/>
                </a:lnSpc>
              </a:pPr>
              <a:r>
                <a:rPr lang="en-US" sz="3799">
                  <a:solidFill>
                    <a:srgbClr val="000000"/>
                  </a:solidFill>
                  <a:latin typeface="TT Commons Pro"/>
                  <a:ea typeface="TT Commons Pro"/>
                  <a:cs typeface="TT Commons Pro"/>
                  <a:sym typeface="TT Commons Pro"/>
                </a:rPr>
                <a:t>Deskripsi Data</a:t>
              </a:r>
            </a:p>
          </p:txBody>
        </p:sp>
        <p:sp>
          <p:nvSpPr>
            <p:cNvPr name="TextBox 8" id="8"/>
            <p:cNvSpPr txBox="true"/>
            <p:nvPr/>
          </p:nvSpPr>
          <p:spPr>
            <a:xfrm rot="0">
              <a:off x="0" y="-161925"/>
              <a:ext cx="10820400" cy="129984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METODE</a:t>
              </a:r>
            </a:p>
          </p:txBody>
        </p:sp>
      </p:grpSp>
      <p:sp>
        <p:nvSpPr>
          <p:cNvPr name="TextBox 9" id="9"/>
          <p:cNvSpPr txBox="true"/>
          <p:nvPr/>
        </p:nvSpPr>
        <p:spPr>
          <a:xfrm rot="0">
            <a:off x="17735509" y="9572446"/>
            <a:ext cx="152400" cy="190500"/>
          </a:xfrm>
          <a:prstGeom prst="rect">
            <a:avLst/>
          </a:prstGeom>
        </p:spPr>
        <p:txBody>
          <a:bodyPr anchor="t" rtlCol="false" tIns="0" lIns="0" bIns="0" rIns="0" wrap="none">
            <a:spAutoFit/>
          </a:bodyPr>
          <a:lstStyle/>
          <a:p>
            <a:pPr algn="r">
              <a:lnSpc>
                <a:spcPts val="2520"/>
              </a:lnSpc>
              <a:spcBef>
                <a:spcPct val="0"/>
              </a:spcBef>
            </a:pPr>
            <a:r>
              <a:rPr lang="en-US" sz="1800">
                <a:solidFill>
                  <a:srgbClr val="000000"/>
                </a:solidFill>
                <a:latin typeface="TT Commons Pro"/>
                <a:ea typeface="TT Commons Pro"/>
                <a:cs typeface="TT Commons Pro"/>
                <a:sym typeface="TT Commons Pro"/>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0E0">
                <a:alpha val="100000"/>
              </a:srgbClr>
            </a:gs>
            <a:gs pos="50000">
              <a:srgbClr val="C6A4BF">
                <a:alpha val="55000"/>
              </a:srgbClr>
            </a:gs>
            <a:gs pos="100000">
              <a:srgbClr val="EAA86B">
                <a:alpha val="55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06022" y="1797821"/>
            <a:ext cx="7678735" cy="7337877"/>
            <a:chOff x="0" y="0"/>
            <a:chExt cx="4305951" cy="4114811"/>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4305952" cy="4114811"/>
            </a:xfrm>
            <a:custGeom>
              <a:avLst/>
              <a:gdLst/>
              <a:ahLst/>
              <a:cxnLst/>
              <a:rect r="r" b="b" t="t" l="l"/>
              <a:pathLst>
                <a:path h="4114811" w="4305952">
                  <a:moveTo>
                    <a:pt x="4181491" y="4114811"/>
                  </a:moveTo>
                  <a:lnTo>
                    <a:pt x="124460" y="4114811"/>
                  </a:lnTo>
                  <a:cubicBezTo>
                    <a:pt x="55880" y="4114811"/>
                    <a:pt x="0" y="4058931"/>
                    <a:pt x="0" y="3990351"/>
                  </a:cubicBezTo>
                  <a:lnTo>
                    <a:pt x="0" y="124460"/>
                  </a:lnTo>
                  <a:cubicBezTo>
                    <a:pt x="0" y="55880"/>
                    <a:pt x="55880" y="0"/>
                    <a:pt x="124460" y="0"/>
                  </a:cubicBezTo>
                  <a:lnTo>
                    <a:pt x="4181492" y="0"/>
                  </a:lnTo>
                  <a:cubicBezTo>
                    <a:pt x="4250072" y="0"/>
                    <a:pt x="4305952" y="55880"/>
                    <a:pt x="4305952" y="124460"/>
                  </a:cubicBezTo>
                  <a:lnTo>
                    <a:pt x="4305952" y="3990351"/>
                  </a:lnTo>
                  <a:cubicBezTo>
                    <a:pt x="4305952" y="4058931"/>
                    <a:pt x="4250072" y="4114811"/>
                    <a:pt x="4181492" y="4114811"/>
                  </a:cubicBezTo>
                  <a:close/>
                </a:path>
              </a:pathLst>
            </a:custGeom>
            <a:solidFill>
              <a:srgbClr val="FFFFFF">
                <a:alpha val="29804"/>
              </a:srgbClr>
            </a:solidFill>
          </p:spPr>
        </p:sp>
      </p:grpSp>
      <p:grpSp>
        <p:nvGrpSpPr>
          <p:cNvPr name="Group 4" id="4"/>
          <p:cNvGrpSpPr/>
          <p:nvPr/>
        </p:nvGrpSpPr>
        <p:grpSpPr>
          <a:xfrm rot="0">
            <a:off x="9388359" y="1797821"/>
            <a:ext cx="7870941" cy="6875502"/>
            <a:chOff x="0" y="0"/>
            <a:chExt cx="4413734" cy="3855528"/>
          </a:xfrm>
        </p:grpSpPr>
        <p:sp>
          <p:nvSpPr>
            <p:cNvPr name="Freeform 5" id="5">
              <a:extLst>
                <a:ext uri="{C183D7F6-B498-43B3-948B-1728B52AA6E4}">
                  <adec:decorative xmlns:adec="http://schemas.microsoft.com/office/drawing/2017/decorative" val="1"/>
                </a:ext>
              </a:extLst>
            </p:cNvPr>
            <p:cNvSpPr/>
            <p:nvPr/>
          </p:nvSpPr>
          <p:spPr>
            <a:xfrm flipH="false" flipV="false" rot="0">
              <a:off x="0" y="0"/>
              <a:ext cx="4413734" cy="3855529"/>
            </a:xfrm>
            <a:custGeom>
              <a:avLst/>
              <a:gdLst/>
              <a:ahLst/>
              <a:cxnLst/>
              <a:rect r="r" b="b" t="t" l="l"/>
              <a:pathLst>
                <a:path h="3855529" w="4413734">
                  <a:moveTo>
                    <a:pt x="4289274" y="3855528"/>
                  </a:moveTo>
                  <a:lnTo>
                    <a:pt x="124460" y="3855528"/>
                  </a:lnTo>
                  <a:cubicBezTo>
                    <a:pt x="55880" y="3855528"/>
                    <a:pt x="0" y="3799648"/>
                    <a:pt x="0" y="3731068"/>
                  </a:cubicBezTo>
                  <a:lnTo>
                    <a:pt x="0" y="124460"/>
                  </a:lnTo>
                  <a:cubicBezTo>
                    <a:pt x="0" y="55880"/>
                    <a:pt x="55880" y="0"/>
                    <a:pt x="124460" y="0"/>
                  </a:cubicBezTo>
                  <a:lnTo>
                    <a:pt x="4289274" y="0"/>
                  </a:lnTo>
                  <a:cubicBezTo>
                    <a:pt x="4357854" y="0"/>
                    <a:pt x="4413734" y="55880"/>
                    <a:pt x="4413734" y="124460"/>
                  </a:cubicBezTo>
                  <a:lnTo>
                    <a:pt x="4413734" y="3731068"/>
                  </a:lnTo>
                  <a:cubicBezTo>
                    <a:pt x="4413734" y="3799648"/>
                    <a:pt x="4357854" y="3855529"/>
                    <a:pt x="4289274" y="3855529"/>
                  </a:cubicBezTo>
                  <a:close/>
                </a:path>
              </a:pathLst>
            </a:custGeom>
            <a:solidFill>
              <a:srgbClr val="FFFFFF">
                <a:alpha val="29804"/>
              </a:srgbClr>
            </a:solidFill>
          </p:spPr>
        </p:sp>
      </p:grpSp>
      <p:sp>
        <p:nvSpPr>
          <p:cNvPr name="Freeform 6" id="6"/>
          <p:cNvSpPr/>
          <p:nvPr/>
        </p:nvSpPr>
        <p:spPr>
          <a:xfrm flipH="false" flipV="false" rot="0">
            <a:off x="9840229" y="2247192"/>
            <a:ext cx="6967200" cy="5972175"/>
          </a:xfrm>
          <a:custGeom>
            <a:avLst/>
            <a:gdLst/>
            <a:ahLst/>
            <a:cxnLst/>
            <a:rect r="r" b="b" t="t" l="l"/>
            <a:pathLst>
              <a:path h="5972175" w="6967200">
                <a:moveTo>
                  <a:pt x="0" y="0"/>
                </a:moveTo>
                <a:lnTo>
                  <a:pt x="6967201" y="0"/>
                </a:lnTo>
                <a:lnTo>
                  <a:pt x="6967201" y="5972175"/>
                </a:lnTo>
                <a:lnTo>
                  <a:pt x="0" y="5972175"/>
                </a:lnTo>
                <a:lnTo>
                  <a:pt x="0" y="0"/>
                </a:lnTo>
                <a:close/>
              </a:path>
            </a:pathLst>
          </a:custGeom>
          <a:blipFill>
            <a:blip r:embed="rId2"/>
            <a:stretch>
              <a:fillRect l="-17461" t="0" r="-22162" b="0"/>
            </a:stretch>
          </a:blipFill>
        </p:spPr>
      </p:sp>
      <p:grpSp>
        <p:nvGrpSpPr>
          <p:cNvPr name="Group 7" id="7"/>
          <p:cNvGrpSpPr/>
          <p:nvPr/>
        </p:nvGrpSpPr>
        <p:grpSpPr>
          <a:xfrm rot="0">
            <a:off x="14993476" y="7239552"/>
            <a:ext cx="2867544" cy="286754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38888" r="0" b="-38888"/>
              </a:stretch>
            </a:blipFill>
          </p:spPr>
        </p:sp>
      </p:grpSp>
      <p:pic>
        <p:nvPicPr>
          <p:cNvPr name="Picture 9" id="9"/>
          <p:cNvPicPr>
            <a:picLocks noChangeAspect="true"/>
          </p:cNvPicPr>
          <p:nvPr/>
        </p:nvPicPr>
        <p:blipFill>
          <a:blip r:embed="rId4"/>
          <a:srcRect l="0" t="0" r="0" b="0"/>
          <a:stretch>
            <a:fillRect/>
          </a:stretch>
        </p:blipFill>
        <p:spPr>
          <a:xfrm flipH="false" flipV="false" rot="0">
            <a:off x="9388359" y="7000875"/>
            <a:ext cx="1406684" cy="1451972"/>
          </a:xfrm>
          <a:prstGeom prst="rect">
            <a:avLst/>
          </a:prstGeom>
        </p:spPr>
      </p:pic>
      <p:pic>
        <p:nvPicPr>
          <p:cNvPr name="Picture 10" id="10"/>
          <p:cNvPicPr>
            <a:picLocks noChangeAspect="true"/>
          </p:cNvPicPr>
          <p:nvPr/>
        </p:nvPicPr>
        <p:blipFill>
          <a:blip r:embed="rId5"/>
          <a:srcRect l="0" t="0" r="0" b="0"/>
          <a:stretch>
            <a:fillRect/>
          </a:stretch>
        </p:blipFill>
        <p:spPr>
          <a:xfrm flipH="false" flipV="false" rot="0">
            <a:off x="461262" y="1586994"/>
            <a:ext cx="1134876" cy="1320397"/>
          </a:xfrm>
          <a:prstGeom prst="rect">
            <a:avLst/>
          </a:prstGeom>
        </p:spPr>
      </p:pic>
      <p:sp>
        <p:nvSpPr>
          <p:cNvPr name="TextBox 11" id="11"/>
          <p:cNvSpPr txBox="true"/>
          <p:nvPr/>
        </p:nvSpPr>
        <p:spPr>
          <a:xfrm rot="0">
            <a:off x="1515886" y="2471147"/>
            <a:ext cx="6659008" cy="5981700"/>
          </a:xfrm>
          <a:prstGeom prst="rect">
            <a:avLst/>
          </a:prstGeom>
        </p:spPr>
        <p:txBody>
          <a:bodyPr anchor="t" rtlCol="false" tIns="0" lIns="0" bIns="0" rIns="0">
            <a:spAutoFit/>
          </a:bodyPr>
          <a:lstStyle/>
          <a:p>
            <a:pPr algn="just">
              <a:lnSpc>
                <a:spcPts val="4319"/>
              </a:lnSpc>
            </a:pPr>
            <a:r>
              <a:rPr lang="en-US" sz="3599">
                <a:solidFill>
                  <a:srgbClr val="000000"/>
                </a:solidFill>
                <a:latin typeface="TT Commons Pro"/>
                <a:ea typeface="TT Commons Pro"/>
                <a:cs typeface="TT Commons Pro"/>
                <a:sym typeface="TT Commons Pro"/>
              </a:rPr>
              <a:t> Random Forest Regressor adalah algoritma pembelajaran mesin berbasis supervised learning yang populer untuk analisis data. Algoritma ini memanfaatkan data berlabel untuk melatih model, menggabungkan prediksi dari beberapa Pohon Keputusan (Decision Trees) untuk menghasilkan hasil yang lebih akurat dan andal [6].</a:t>
            </a:r>
          </a:p>
        </p:txBody>
      </p:sp>
      <p:sp>
        <p:nvSpPr>
          <p:cNvPr name="TextBox 12" id="12"/>
          <p:cNvSpPr txBox="true"/>
          <p:nvPr/>
        </p:nvSpPr>
        <p:spPr>
          <a:xfrm rot="0">
            <a:off x="1006022" y="671512"/>
            <a:ext cx="7378315" cy="714375"/>
          </a:xfrm>
          <a:prstGeom prst="rect">
            <a:avLst/>
          </a:prstGeom>
        </p:spPr>
        <p:txBody>
          <a:bodyPr anchor="t" rtlCol="false" tIns="0" lIns="0" bIns="0" rIns="0">
            <a:spAutoFit/>
          </a:bodyPr>
          <a:lstStyle/>
          <a:p>
            <a:pPr algn="ctr">
              <a:lnSpc>
                <a:spcPts val="5685"/>
              </a:lnSpc>
            </a:pPr>
            <a:r>
              <a:rPr lang="en-US" sz="4737">
                <a:solidFill>
                  <a:srgbClr val="000000"/>
                </a:solidFill>
                <a:latin typeface="TT Commons Pro"/>
                <a:ea typeface="TT Commons Pro"/>
                <a:cs typeface="TT Commons Pro"/>
                <a:sym typeface="TT Commons Pro"/>
              </a:rPr>
              <a:t>Random Forest Regressor</a:t>
            </a:r>
          </a:p>
        </p:txBody>
      </p:sp>
      <p:sp>
        <p:nvSpPr>
          <p:cNvPr name="TextBox 13" id="13"/>
          <p:cNvSpPr txBox="true"/>
          <p:nvPr/>
        </p:nvSpPr>
        <p:spPr>
          <a:xfrm rot="0">
            <a:off x="17735509" y="9572446"/>
            <a:ext cx="152400" cy="190500"/>
          </a:xfrm>
          <a:prstGeom prst="rect">
            <a:avLst/>
          </a:prstGeom>
        </p:spPr>
        <p:txBody>
          <a:bodyPr anchor="t" rtlCol="false" tIns="0" lIns="0" bIns="0" rIns="0" wrap="none">
            <a:spAutoFit/>
          </a:bodyPr>
          <a:lstStyle/>
          <a:p>
            <a:pPr algn="r">
              <a:lnSpc>
                <a:spcPts val="2520"/>
              </a:lnSpc>
              <a:spcBef>
                <a:spcPct val="0"/>
              </a:spcBef>
            </a:pPr>
            <a:r>
              <a:rPr lang="en-US" sz="1800">
                <a:solidFill>
                  <a:srgbClr val="000000"/>
                </a:solidFill>
                <a:latin typeface="TT Commons Pro"/>
                <a:ea typeface="TT Commons Pro"/>
                <a:cs typeface="TT Commons Pro"/>
                <a:sym typeface="TT Commons Pro"/>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D0E0">
                <a:alpha val="100000"/>
              </a:srgbClr>
            </a:gs>
            <a:gs pos="50000">
              <a:srgbClr val="C6A4BF">
                <a:alpha val="55000"/>
              </a:srgbClr>
            </a:gs>
            <a:gs pos="100000">
              <a:srgbClr val="EAA86B">
                <a:alpha val="55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598990" y="2156782"/>
            <a:ext cx="12910634" cy="7101518"/>
            <a:chOff x="0" y="0"/>
            <a:chExt cx="7013031" cy="3857530"/>
          </a:xfrm>
        </p:grpSpPr>
        <p:sp>
          <p:nvSpPr>
            <p:cNvPr name="Freeform 3" id="3">
              <a:extLst>
                <a:ext uri="{C183D7F6-B498-43B3-948B-1728B52AA6E4}">
                  <adec:decorative xmlns:adec="http://schemas.microsoft.com/office/drawing/2017/decorative" val="1"/>
                </a:ext>
              </a:extLst>
            </p:cNvPr>
            <p:cNvSpPr/>
            <p:nvPr/>
          </p:nvSpPr>
          <p:spPr>
            <a:xfrm flipH="false" flipV="false" rot="0">
              <a:off x="0" y="0"/>
              <a:ext cx="7013031" cy="3857530"/>
            </a:xfrm>
            <a:custGeom>
              <a:avLst/>
              <a:gdLst/>
              <a:ahLst/>
              <a:cxnLst/>
              <a:rect r="r" b="b" t="t" l="l"/>
              <a:pathLst>
                <a:path h="3857530" w="7013031">
                  <a:moveTo>
                    <a:pt x="6888571" y="3857530"/>
                  </a:moveTo>
                  <a:lnTo>
                    <a:pt x="124460" y="3857530"/>
                  </a:lnTo>
                  <a:cubicBezTo>
                    <a:pt x="55880" y="3857530"/>
                    <a:pt x="0" y="3801651"/>
                    <a:pt x="0" y="3733070"/>
                  </a:cubicBezTo>
                  <a:lnTo>
                    <a:pt x="0" y="124460"/>
                  </a:lnTo>
                  <a:cubicBezTo>
                    <a:pt x="0" y="55880"/>
                    <a:pt x="55880" y="0"/>
                    <a:pt x="124460" y="0"/>
                  </a:cubicBezTo>
                  <a:lnTo>
                    <a:pt x="6888571" y="0"/>
                  </a:lnTo>
                  <a:cubicBezTo>
                    <a:pt x="6957151" y="0"/>
                    <a:pt x="7013031" y="55880"/>
                    <a:pt x="7013031" y="124460"/>
                  </a:cubicBezTo>
                  <a:lnTo>
                    <a:pt x="7013031" y="3733071"/>
                  </a:lnTo>
                  <a:cubicBezTo>
                    <a:pt x="7013031" y="3801651"/>
                    <a:pt x="6957151" y="3857530"/>
                    <a:pt x="6888571" y="3857530"/>
                  </a:cubicBezTo>
                  <a:close/>
                </a:path>
              </a:pathLst>
            </a:custGeom>
            <a:solidFill>
              <a:srgbClr val="FFFFFF">
                <a:alpha val="40000"/>
              </a:srgbClr>
            </a:solidFill>
          </p:spPr>
        </p:sp>
      </p:grpSp>
      <p:sp>
        <p:nvSpPr>
          <p:cNvPr name="Freeform 4" id="4"/>
          <p:cNvSpPr/>
          <p:nvPr/>
        </p:nvSpPr>
        <p:spPr>
          <a:xfrm flipH="false" flipV="false" rot="0">
            <a:off x="3651964" y="2651916"/>
            <a:ext cx="10984073" cy="6111250"/>
          </a:xfrm>
          <a:custGeom>
            <a:avLst/>
            <a:gdLst/>
            <a:ahLst/>
            <a:cxnLst/>
            <a:rect r="r" b="b" t="t" l="l"/>
            <a:pathLst>
              <a:path h="6111250" w="10984073">
                <a:moveTo>
                  <a:pt x="0" y="0"/>
                </a:moveTo>
                <a:lnTo>
                  <a:pt x="10984072" y="0"/>
                </a:lnTo>
                <a:lnTo>
                  <a:pt x="10984072" y="6111250"/>
                </a:lnTo>
                <a:lnTo>
                  <a:pt x="0" y="6111250"/>
                </a:lnTo>
                <a:lnTo>
                  <a:pt x="0" y="0"/>
                </a:lnTo>
                <a:close/>
              </a:path>
            </a:pathLst>
          </a:custGeom>
          <a:blipFill>
            <a:blip r:embed="rId2"/>
            <a:stretch>
              <a:fillRect l="0" t="0" r="0" b="-137135"/>
            </a:stretch>
          </a:blipFill>
        </p:spPr>
      </p:sp>
      <p:grpSp>
        <p:nvGrpSpPr>
          <p:cNvPr name="Group 5" id="5"/>
          <p:cNvGrpSpPr/>
          <p:nvPr/>
        </p:nvGrpSpPr>
        <p:grpSpPr>
          <a:xfrm rot="0">
            <a:off x="14062590" y="349008"/>
            <a:ext cx="3196710" cy="319671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38888" r="0" b="-38888"/>
              </a:stretch>
            </a:blipFill>
          </p:spPr>
        </p:sp>
      </p:grpSp>
      <p:pic>
        <p:nvPicPr>
          <p:cNvPr name="Picture 7" id="7"/>
          <p:cNvPicPr>
            <a:picLocks noChangeAspect="true"/>
          </p:cNvPicPr>
          <p:nvPr/>
        </p:nvPicPr>
        <p:blipFill>
          <a:blip r:embed="rId4"/>
          <a:srcRect l="0" t="0" r="0" b="0"/>
          <a:stretch>
            <a:fillRect/>
          </a:stretch>
        </p:blipFill>
        <p:spPr>
          <a:xfrm flipH="false" flipV="false" rot="0">
            <a:off x="2138747" y="1895308"/>
            <a:ext cx="1513217" cy="1513217"/>
          </a:xfrm>
          <a:prstGeom prst="rect">
            <a:avLst/>
          </a:prstGeom>
        </p:spPr>
      </p:pic>
      <p:pic>
        <p:nvPicPr>
          <p:cNvPr name="Picture 8" id="8"/>
          <p:cNvPicPr>
            <a:picLocks noChangeAspect="true"/>
          </p:cNvPicPr>
          <p:nvPr/>
        </p:nvPicPr>
        <p:blipFill>
          <a:blip r:embed="rId5"/>
          <a:srcRect l="0" t="0" r="0" b="0"/>
          <a:stretch>
            <a:fillRect/>
          </a:stretch>
        </p:blipFill>
        <p:spPr>
          <a:xfrm flipH="false" flipV="false" rot="0">
            <a:off x="1767383" y="7336097"/>
            <a:ext cx="1539674" cy="2274449"/>
          </a:xfrm>
          <a:prstGeom prst="rect">
            <a:avLst/>
          </a:prstGeom>
        </p:spPr>
      </p:pic>
      <p:grpSp>
        <p:nvGrpSpPr>
          <p:cNvPr name="Group 9" id="9"/>
          <p:cNvGrpSpPr/>
          <p:nvPr/>
        </p:nvGrpSpPr>
        <p:grpSpPr>
          <a:xfrm rot="0">
            <a:off x="1028700" y="573335"/>
            <a:ext cx="7608168" cy="1583447"/>
            <a:chOff x="0" y="0"/>
            <a:chExt cx="10144225" cy="2111263"/>
          </a:xfrm>
        </p:grpSpPr>
        <p:sp>
          <p:nvSpPr>
            <p:cNvPr name="TextBox 10" id="10"/>
            <p:cNvSpPr txBox="true"/>
            <p:nvPr/>
          </p:nvSpPr>
          <p:spPr>
            <a:xfrm rot="0">
              <a:off x="0" y="1463563"/>
              <a:ext cx="9574715" cy="647700"/>
            </a:xfrm>
            <a:prstGeom prst="rect">
              <a:avLst/>
            </a:prstGeom>
          </p:spPr>
          <p:txBody>
            <a:bodyPr anchor="t" rtlCol="false" tIns="0" lIns="0" bIns="0" rIns="0">
              <a:spAutoFit/>
            </a:bodyPr>
            <a:lstStyle/>
            <a:p>
              <a:pPr algn="l">
                <a:lnSpc>
                  <a:spcPts val="3900"/>
                </a:lnSpc>
              </a:pPr>
            </a:p>
          </p:txBody>
        </p:sp>
        <p:sp>
          <p:nvSpPr>
            <p:cNvPr name="TextBox 11" id="11"/>
            <p:cNvSpPr txBox="true"/>
            <p:nvPr/>
          </p:nvSpPr>
          <p:spPr>
            <a:xfrm rot="0">
              <a:off x="0" y="-161925"/>
              <a:ext cx="10144225" cy="1299845"/>
            </a:xfrm>
            <a:prstGeom prst="rect">
              <a:avLst/>
            </a:prstGeom>
          </p:spPr>
          <p:txBody>
            <a:bodyPr anchor="t" rtlCol="false" tIns="0" lIns="0" bIns="0" rIns="0">
              <a:spAutoFit/>
            </a:bodyPr>
            <a:lstStyle/>
            <a:p>
              <a:pPr algn="l">
                <a:lnSpc>
                  <a:spcPts val="8400"/>
                </a:lnSpc>
              </a:pPr>
              <a:r>
                <a:rPr lang="en-US" sz="5600">
                  <a:solidFill>
                    <a:srgbClr val="000000"/>
                  </a:solidFill>
                  <a:latin typeface="TAN Mon Cheri"/>
                  <a:ea typeface="TAN Mon Cheri"/>
                  <a:cs typeface="TAN Mon Cheri"/>
                  <a:sym typeface="TAN Mon Cheri"/>
                </a:rPr>
                <a:t>FLOWCHART</a:t>
              </a:r>
            </a:p>
          </p:txBody>
        </p:sp>
      </p:grpSp>
      <p:sp>
        <p:nvSpPr>
          <p:cNvPr name="TextBox 12" id="12"/>
          <p:cNvSpPr txBox="true"/>
          <p:nvPr/>
        </p:nvSpPr>
        <p:spPr>
          <a:xfrm rot="0">
            <a:off x="17735509" y="9572446"/>
            <a:ext cx="152400" cy="190500"/>
          </a:xfrm>
          <a:prstGeom prst="rect">
            <a:avLst/>
          </a:prstGeom>
        </p:spPr>
        <p:txBody>
          <a:bodyPr anchor="t" rtlCol="false" tIns="0" lIns="0" bIns="0" rIns="0" wrap="none">
            <a:spAutoFit/>
          </a:bodyPr>
          <a:lstStyle/>
          <a:p>
            <a:pPr algn="r">
              <a:lnSpc>
                <a:spcPts val="2520"/>
              </a:lnSpc>
              <a:spcBef>
                <a:spcPct val="0"/>
              </a:spcBef>
            </a:pPr>
            <a:r>
              <a:rPr lang="en-US" sz="1800">
                <a:solidFill>
                  <a:srgbClr val="000000"/>
                </a:solidFill>
                <a:latin typeface="TT Commons Pro"/>
                <a:ea typeface="TT Commons Pro"/>
                <a:cs typeface="TT Commons Pro"/>
                <a:sym typeface="TT Commons Pro"/>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1E9"/>
        </a:solidFill>
      </p:bgPr>
    </p:bg>
    <p:spTree>
      <p:nvGrpSpPr>
        <p:cNvPr id="1" name=""/>
        <p:cNvGrpSpPr/>
        <p:nvPr/>
      </p:nvGrpSpPr>
      <p:grpSpPr>
        <a:xfrm>
          <a:off x="0" y="0"/>
          <a:ext cx="0" cy="0"/>
          <a:chOff x="0" y="0"/>
          <a:chExt cx="0" cy="0"/>
        </a:xfrm>
      </p:grpSpPr>
      <p:sp>
        <p:nvSpPr>
          <p:cNvPr name="Freeform 2" id="2" descr="a glowing gradient brush stroke"/>
          <p:cNvSpPr/>
          <p:nvPr/>
        </p:nvSpPr>
        <p:spPr>
          <a:xfrm flipH="false" flipV="false" rot="0">
            <a:off x="4867345" y="866845"/>
            <a:ext cx="8553310" cy="8553310"/>
          </a:xfrm>
          <a:custGeom>
            <a:avLst/>
            <a:gdLst/>
            <a:ahLst/>
            <a:cxnLst/>
            <a:rect r="r" b="b" t="t" l="l"/>
            <a:pathLst>
              <a:path h="8553310" w="8553310">
                <a:moveTo>
                  <a:pt x="0" y="0"/>
                </a:moveTo>
                <a:lnTo>
                  <a:pt x="8553310" y="0"/>
                </a:lnTo>
                <a:lnTo>
                  <a:pt x="8553310" y="8553310"/>
                </a:lnTo>
                <a:lnTo>
                  <a:pt x="0" y="85533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244769">
            <a:off x="11096106" y="-3827413"/>
            <a:ext cx="12326388" cy="12824155"/>
          </a:xfrm>
          <a:custGeom>
            <a:avLst/>
            <a:gdLst/>
            <a:ahLst/>
            <a:cxnLst/>
            <a:rect r="r" b="b" t="t" l="l"/>
            <a:pathLst>
              <a:path h="12824155" w="12326388">
                <a:moveTo>
                  <a:pt x="0" y="0"/>
                </a:moveTo>
                <a:lnTo>
                  <a:pt x="12326388" y="0"/>
                </a:lnTo>
                <a:lnTo>
                  <a:pt x="12326388" y="12824155"/>
                </a:lnTo>
                <a:lnTo>
                  <a:pt x="0" y="12824155"/>
                </a:lnTo>
                <a:lnTo>
                  <a:pt x="0" y="0"/>
                </a:lnTo>
                <a:close/>
              </a:path>
            </a:pathLst>
          </a:custGeom>
          <a:blipFill>
            <a:blip r:embed="rId4"/>
            <a:stretch>
              <a:fillRect l="-328" t="0" r="-328" b="0"/>
            </a:stretch>
          </a:blipFill>
        </p:spPr>
      </p:sp>
      <p:sp>
        <p:nvSpPr>
          <p:cNvPr name="TextBox 4" id="4"/>
          <p:cNvSpPr txBox="true"/>
          <p:nvPr/>
        </p:nvSpPr>
        <p:spPr>
          <a:xfrm rot="0">
            <a:off x="1028700" y="496452"/>
            <a:ext cx="10837600" cy="921621"/>
          </a:xfrm>
          <a:prstGeom prst="rect">
            <a:avLst/>
          </a:prstGeom>
        </p:spPr>
        <p:txBody>
          <a:bodyPr anchor="t" rtlCol="false" tIns="0" lIns="0" bIns="0" rIns="0">
            <a:spAutoFit/>
          </a:bodyPr>
          <a:lstStyle/>
          <a:p>
            <a:pPr algn="l">
              <a:lnSpc>
                <a:spcPts val="7664"/>
              </a:lnSpc>
            </a:pPr>
            <a:r>
              <a:rPr lang="en-US" sz="5109">
                <a:solidFill>
                  <a:srgbClr val="000000"/>
                </a:solidFill>
                <a:latin typeface="TAN Mon Cheri"/>
                <a:ea typeface="TAN Mon Cheri"/>
                <a:cs typeface="TAN Mon Cheri"/>
                <a:sym typeface="TAN Mon Cheri"/>
              </a:rPr>
              <a:t>HASIL DAN PEMBAHASAN</a:t>
            </a:r>
          </a:p>
        </p:txBody>
      </p:sp>
      <p:sp>
        <p:nvSpPr>
          <p:cNvPr name="Freeform 5" id="5"/>
          <p:cNvSpPr/>
          <p:nvPr/>
        </p:nvSpPr>
        <p:spPr>
          <a:xfrm flipH="false" flipV="false" rot="-2244769">
            <a:off x="-5328341" y="3454069"/>
            <a:ext cx="12326388" cy="12824155"/>
          </a:xfrm>
          <a:custGeom>
            <a:avLst/>
            <a:gdLst/>
            <a:ahLst/>
            <a:cxnLst/>
            <a:rect r="r" b="b" t="t" l="l"/>
            <a:pathLst>
              <a:path h="12824155" w="12326388">
                <a:moveTo>
                  <a:pt x="0" y="0"/>
                </a:moveTo>
                <a:lnTo>
                  <a:pt x="12326388" y="0"/>
                </a:lnTo>
                <a:lnTo>
                  <a:pt x="12326388" y="12824155"/>
                </a:lnTo>
                <a:lnTo>
                  <a:pt x="0" y="12824155"/>
                </a:lnTo>
                <a:lnTo>
                  <a:pt x="0" y="0"/>
                </a:lnTo>
                <a:close/>
              </a:path>
            </a:pathLst>
          </a:custGeom>
          <a:blipFill>
            <a:blip r:embed="rId4"/>
            <a:stretch>
              <a:fillRect l="-328" t="0" r="-328" b="0"/>
            </a:stretch>
          </a:blipFill>
        </p:spPr>
      </p:sp>
      <p:sp>
        <p:nvSpPr>
          <p:cNvPr name="Freeform 6" id="6"/>
          <p:cNvSpPr/>
          <p:nvPr/>
        </p:nvSpPr>
        <p:spPr>
          <a:xfrm flipH="false" flipV="false" rot="0">
            <a:off x="1492134" y="3133488"/>
            <a:ext cx="7030382" cy="6745663"/>
          </a:xfrm>
          <a:custGeom>
            <a:avLst/>
            <a:gdLst/>
            <a:ahLst/>
            <a:cxnLst/>
            <a:rect r="r" b="b" t="t" l="l"/>
            <a:pathLst>
              <a:path h="6745663" w="7030382">
                <a:moveTo>
                  <a:pt x="0" y="0"/>
                </a:moveTo>
                <a:lnTo>
                  <a:pt x="7030383" y="0"/>
                </a:lnTo>
                <a:lnTo>
                  <a:pt x="7030383" y="6745663"/>
                </a:lnTo>
                <a:lnTo>
                  <a:pt x="0" y="6745663"/>
                </a:lnTo>
                <a:lnTo>
                  <a:pt x="0" y="0"/>
                </a:lnTo>
                <a:close/>
              </a:path>
            </a:pathLst>
          </a:custGeom>
          <a:blipFill>
            <a:blip r:embed="rId5"/>
            <a:stretch>
              <a:fillRect l="-3710" t="-1288" r="-2409" b="-1788"/>
            </a:stretch>
          </a:blipFill>
        </p:spPr>
      </p:sp>
      <p:sp>
        <p:nvSpPr>
          <p:cNvPr name="TextBox 7" id="7"/>
          <p:cNvSpPr txBox="true"/>
          <p:nvPr/>
        </p:nvSpPr>
        <p:spPr>
          <a:xfrm rot="0">
            <a:off x="9124901" y="3329678"/>
            <a:ext cx="8591509" cy="5005620"/>
          </a:xfrm>
          <a:prstGeom prst="rect">
            <a:avLst/>
          </a:prstGeom>
        </p:spPr>
        <p:txBody>
          <a:bodyPr anchor="t" rtlCol="false" tIns="0" lIns="0" bIns="0" rIns="0">
            <a:spAutoFit/>
          </a:bodyPr>
          <a:lstStyle/>
          <a:p>
            <a:pPr algn="ctr">
              <a:lnSpc>
                <a:spcPts val="4974"/>
              </a:lnSpc>
              <a:spcBef>
                <a:spcPct val="0"/>
              </a:spcBef>
            </a:pPr>
            <a:r>
              <a:rPr lang="en-US" sz="3553">
                <a:solidFill>
                  <a:srgbClr val="000000"/>
                </a:solidFill>
                <a:latin typeface="TT Commons Pro"/>
                <a:ea typeface="TT Commons Pro"/>
                <a:cs typeface="TT Commons Pro"/>
                <a:sym typeface="TT Commons Pro"/>
              </a:rPr>
              <a:t> Dominasi signifikan senyawa aktif dengan rasio 3:1 dibandingkan senyawa inaktif, mencerminkan fokus penelitian pada optimasi senyawa dengan aktivitas inhibisi kuat terhadap EGFR. Bias ini, meskipun wajar dalam pengembangan obat, menimbulkan tantangan dalam pengembangan model prediktif yang andal.</a:t>
            </a:r>
          </a:p>
        </p:txBody>
      </p:sp>
      <p:sp>
        <p:nvSpPr>
          <p:cNvPr name="Freeform 8" id="8"/>
          <p:cNvSpPr/>
          <p:nvPr/>
        </p:nvSpPr>
        <p:spPr>
          <a:xfrm flipH="false" flipV="false" rot="0">
            <a:off x="11383404" y="0"/>
            <a:ext cx="6904596" cy="3514996"/>
          </a:xfrm>
          <a:custGeom>
            <a:avLst/>
            <a:gdLst/>
            <a:ahLst/>
            <a:cxnLst/>
            <a:rect r="r" b="b" t="t" l="l"/>
            <a:pathLst>
              <a:path h="3514996" w="6904596">
                <a:moveTo>
                  <a:pt x="0" y="0"/>
                </a:moveTo>
                <a:lnTo>
                  <a:pt x="6904596" y="0"/>
                </a:lnTo>
                <a:lnTo>
                  <a:pt x="6904596" y="3514996"/>
                </a:lnTo>
                <a:lnTo>
                  <a:pt x="0" y="3514996"/>
                </a:lnTo>
                <a:lnTo>
                  <a:pt x="0" y="0"/>
                </a:lnTo>
                <a:close/>
              </a:path>
            </a:pathLst>
          </a:custGeom>
          <a:blipFill>
            <a:blip r:embed="rId6">
              <a:alphaModFix amt="41000"/>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4424569" y="0"/>
            <a:ext cx="3291840" cy="3291840"/>
            <a:chOff x="0" y="0"/>
            <a:chExt cx="6350000" cy="6350000"/>
          </a:xfrm>
        </p:grpSpPr>
        <p:sp>
          <p:nvSpPr>
            <p:cNvPr name="Freeform 10" id="10"/>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8"/>
              <a:stretch>
                <a:fillRect l="-38888" t="0" r="-38888" b="0"/>
              </a:stretch>
            </a:blipFill>
          </p:spPr>
        </p:sp>
      </p:grpSp>
      <p:sp>
        <p:nvSpPr>
          <p:cNvPr name="TextBox 11" id="11"/>
          <p:cNvSpPr txBox="true"/>
          <p:nvPr/>
        </p:nvSpPr>
        <p:spPr>
          <a:xfrm rot="0">
            <a:off x="17735509" y="9572446"/>
            <a:ext cx="152400" cy="190500"/>
          </a:xfrm>
          <a:prstGeom prst="rect">
            <a:avLst/>
          </a:prstGeom>
        </p:spPr>
        <p:txBody>
          <a:bodyPr anchor="t" rtlCol="false" tIns="0" lIns="0" bIns="0" rIns="0" wrap="none">
            <a:spAutoFit/>
          </a:bodyPr>
          <a:lstStyle/>
          <a:p>
            <a:pPr algn="r">
              <a:lnSpc>
                <a:spcPts val="2520"/>
              </a:lnSpc>
              <a:spcBef>
                <a:spcPct val="0"/>
              </a:spcBef>
            </a:pPr>
            <a:r>
              <a:rPr lang="en-US" sz="1800">
                <a:solidFill>
                  <a:srgbClr val="000000"/>
                </a:solidFill>
                <a:latin typeface="TT Commons Pro"/>
                <a:ea typeface="TT Commons Pro"/>
                <a:cs typeface="TT Commons Pro"/>
                <a:sym typeface="TT Commons Pro"/>
              </a:rPr>
              <a:t>8</a:t>
            </a:r>
          </a:p>
        </p:txBody>
      </p:sp>
      <p:sp>
        <p:nvSpPr>
          <p:cNvPr name="TextBox 12" id="12"/>
          <p:cNvSpPr txBox="true"/>
          <p:nvPr/>
        </p:nvSpPr>
        <p:spPr>
          <a:xfrm rot="0">
            <a:off x="1492134" y="2261132"/>
            <a:ext cx="6178153" cy="608965"/>
          </a:xfrm>
          <a:prstGeom prst="rect">
            <a:avLst/>
          </a:prstGeom>
        </p:spPr>
        <p:txBody>
          <a:bodyPr anchor="t" rtlCol="false" tIns="0" lIns="0" bIns="0" rIns="0">
            <a:spAutoFit/>
          </a:bodyPr>
          <a:lstStyle/>
          <a:p>
            <a:pPr algn="ctr">
              <a:lnSpc>
                <a:spcPts val="4939"/>
              </a:lnSpc>
              <a:spcBef>
                <a:spcPct val="0"/>
              </a:spcBef>
            </a:pPr>
            <a:r>
              <a:rPr lang="en-US" b="true" sz="3799">
                <a:solidFill>
                  <a:srgbClr val="000000"/>
                </a:solidFill>
                <a:latin typeface="TT Commons Pro Bold"/>
                <a:ea typeface="TT Commons Pro Bold"/>
                <a:cs typeface="TT Commons Pro Bold"/>
                <a:sym typeface="TT Commons Pro Bold"/>
              </a:rPr>
              <a:t>Distribusi Kelas Bioaktivitas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D0E0"/>
        </a:solidFill>
      </p:bgPr>
    </p:bg>
    <p:spTree>
      <p:nvGrpSpPr>
        <p:cNvPr id="1" name=""/>
        <p:cNvGrpSpPr/>
        <p:nvPr/>
      </p:nvGrpSpPr>
      <p:grpSpPr>
        <a:xfrm>
          <a:off x="0" y="0"/>
          <a:ext cx="0" cy="0"/>
          <a:chOff x="0" y="0"/>
          <a:chExt cx="0" cy="0"/>
        </a:xfrm>
      </p:grpSpPr>
      <p:sp>
        <p:nvSpPr>
          <p:cNvPr name="Freeform 2" id="2" descr="a glowing gradient brush stroke "/>
          <p:cNvSpPr/>
          <p:nvPr/>
        </p:nvSpPr>
        <p:spPr>
          <a:xfrm flipH="false" flipV="false" rot="0">
            <a:off x="-3076792" y="3699120"/>
            <a:ext cx="13938055" cy="13938055"/>
          </a:xfrm>
          <a:custGeom>
            <a:avLst/>
            <a:gdLst/>
            <a:ahLst/>
            <a:cxnLst/>
            <a:rect r="r" b="b" t="t" l="l"/>
            <a:pathLst>
              <a:path h="13938055" w="13938055">
                <a:moveTo>
                  <a:pt x="0" y="0"/>
                </a:moveTo>
                <a:lnTo>
                  <a:pt x="13938055" y="0"/>
                </a:lnTo>
                <a:lnTo>
                  <a:pt x="13938055" y="13938055"/>
                </a:lnTo>
                <a:lnTo>
                  <a:pt x="0" y="139380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3062055"/>
            <a:ext cx="7949848" cy="5654040"/>
          </a:xfrm>
          <a:custGeom>
            <a:avLst/>
            <a:gdLst/>
            <a:ahLst/>
            <a:cxnLst/>
            <a:rect r="r" b="b" t="t" l="l"/>
            <a:pathLst>
              <a:path h="5654040" w="7949848">
                <a:moveTo>
                  <a:pt x="0" y="0"/>
                </a:moveTo>
                <a:lnTo>
                  <a:pt x="7949848" y="0"/>
                </a:lnTo>
                <a:lnTo>
                  <a:pt x="7949848" y="5654039"/>
                </a:lnTo>
                <a:lnTo>
                  <a:pt x="0" y="5654039"/>
                </a:lnTo>
                <a:lnTo>
                  <a:pt x="0" y="0"/>
                </a:lnTo>
                <a:close/>
              </a:path>
            </a:pathLst>
          </a:custGeom>
          <a:blipFill>
            <a:blip r:embed="rId4"/>
            <a:stretch>
              <a:fillRect l="-904" t="0" r="0" b="-1544"/>
            </a:stretch>
          </a:blipFill>
        </p:spPr>
      </p:sp>
      <p:sp>
        <p:nvSpPr>
          <p:cNvPr name="TextBox 4" id="4"/>
          <p:cNvSpPr txBox="true"/>
          <p:nvPr/>
        </p:nvSpPr>
        <p:spPr>
          <a:xfrm rot="0">
            <a:off x="9421246" y="3352927"/>
            <a:ext cx="8314262" cy="5005323"/>
          </a:xfrm>
          <a:prstGeom prst="rect">
            <a:avLst/>
          </a:prstGeom>
        </p:spPr>
        <p:txBody>
          <a:bodyPr anchor="t" rtlCol="false" tIns="0" lIns="0" bIns="0" rIns="0">
            <a:spAutoFit/>
          </a:bodyPr>
          <a:lstStyle/>
          <a:p>
            <a:pPr algn="ctr">
              <a:lnSpc>
                <a:spcPts val="4974"/>
              </a:lnSpc>
              <a:spcBef>
                <a:spcPct val="0"/>
              </a:spcBef>
            </a:pPr>
            <a:r>
              <a:rPr lang="en-US" sz="3553">
                <a:solidFill>
                  <a:srgbClr val="000000"/>
                </a:solidFill>
                <a:latin typeface="TT Commons Pro"/>
                <a:ea typeface="TT Commons Pro"/>
                <a:cs typeface="TT Commons Pro"/>
                <a:sym typeface="TT Commons Pro"/>
              </a:rPr>
              <a:t>Senyawa aktif inhibitor EGFR cenderung memiliki berat molekul 300-500 Da dan LogP 0-5, sesuai dengan aturan Lipinski. Korelasi positif antara MW dan LogP menunjukkan "sweet spot" optimal untuk aktivitas biologis, dengan senyawa paling aktif memiliki keseimbangan MW dan LogP yang mendukung nilai pIC50 tinggi.</a:t>
            </a:r>
          </a:p>
        </p:txBody>
      </p:sp>
      <p:sp>
        <p:nvSpPr>
          <p:cNvPr name="Freeform 5" id="5"/>
          <p:cNvSpPr/>
          <p:nvPr/>
        </p:nvSpPr>
        <p:spPr>
          <a:xfrm flipH="false" flipV="false" rot="0">
            <a:off x="10542596" y="60058"/>
            <a:ext cx="7745404" cy="10226942"/>
          </a:xfrm>
          <a:custGeom>
            <a:avLst/>
            <a:gdLst/>
            <a:ahLst/>
            <a:cxnLst/>
            <a:rect r="r" b="b" t="t" l="l"/>
            <a:pathLst>
              <a:path h="10226942" w="7745404">
                <a:moveTo>
                  <a:pt x="0" y="0"/>
                </a:moveTo>
                <a:lnTo>
                  <a:pt x="7745404" y="0"/>
                </a:lnTo>
                <a:lnTo>
                  <a:pt x="7745404" y="10226942"/>
                </a:lnTo>
                <a:lnTo>
                  <a:pt x="0" y="10226942"/>
                </a:lnTo>
                <a:lnTo>
                  <a:pt x="0" y="0"/>
                </a:lnTo>
                <a:close/>
              </a:path>
            </a:pathLst>
          </a:custGeom>
          <a:blipFill>
            <a:blip r:embed="rId5">
              <a:alphaModFix amt="67000"/>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4569279" y="60058"/>
            <a:ext cx="3291840" cy="3291840"/>
            <a:chOff x="0" y="0"/>
            <a:chExt cx="6350000" cy="6350000"/>
          </a:xfrm>
        </p:grpSpPr>
        <p:sp>
          <p:nvSpPr>
            <p:cNvPr name="Freeform 7" id="7"/>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7"/>
              <a:stretch>
                <a:fillRect l="-38888" t="0" r="-38888" b="0"/>
              </a:stretch>
            </a:blipFill>
          </p:spPr>
        </p:sp>
      </p:grpSp>
      <p:sp>
        <p:nvSpPr>
          <p:cNvPr name="TextBox 8" id="8"/>
          <p:cNvSpPr txBox="true"/>
          <p:nvPr/>
        </p:nvSpPr>
        <p:spPr>
          <a:xfrm rot="0">
            <a:off x="17735509" y="9572446"/>
            <a:ext cx="152400" cy="190500"/>
          </a:xfrm>
          <a:prstGeom prst="rect">
            <a:avLst/>
          </a:prstGeom>
        </p:spPr>
        <p:txBody>
          <a:bodyPr anchor="t" rtlCol="false" tIns="0" lIns="0" bIns="0" rIns="0" wrap="none">
            <a:spAutoFit/>
          </a:bodyPr>
          <a:lstStyle/>
          <a:p>
            <a:pPr algn="r">
              <a:lnSpc>
                <a:spcPts val="2520"/>
              </a:lnSpc>
              <a:spcBef>
                <a:spcPct val="0"/>
              </a:spcBef>
            </a:pPr>
            <a:r>
              <a:rPr lang="en-US" sz="1800">
                <a:solidFill>
                  <a:srgbClr val="000000"/>
                </a:solidFill>
                <a:latin typeface="TT Commons Pro"/>
                <a:ea typeface="TT Commons Pro"/>
                <a:cs typeface="TT Commons Pro"/>
                <a:sym typeface="TT Commons Pro"/>
              </a:rPr>
              <a:t>9</a:t>
            </a:r>
          </a:p>
        </p:txBody>
      </p:sp>
      <p:sp>
        <p:nvSpPr>
          <p:cNvPr name="TextBox 9" id="9"/>
          <p:cNvSpPr txBox="true"/>
          <p:nvPr/>
        </p:nvSpPr>
        <p:spPr>
          <a:xfrm rot="0">
            <a:off x="1028700" y="496452"/>
            <a:ext cx="10837600" cy="921621"/>
          </a:xfrm>
          <a:prstGeom prst="rect">
            <a:avLst/>
          </a:prstGeom>
        </p:spPr>
        <p:txBody>
          <a:bodyPr anchor="t" rtlCol="false" tIns="0" lIns="0" bIns="0" rIns="0">
            <a:spAutoFit/>
          </a:bodyPr>
          <a:lstStyle/>
          <a:p>
            <a:pPr algn="l">
              <a:lnSpc>
                <a:spcPts val="7664"/>
              </a:lnSpc>
            </a:pPr>
            <a:r>
              <a:rPr lang="en-US" sz="5109">
                <a:solidFill>
                  <a:srgbClr val="000000"/>
                </a:solidFill>
                <a:latin typeface="TAN Mon Cheri"/>
                <a:ea typeface="TAN Mon Cheri"/>
                <a:cs typeface="TAN Mon Cheri"/>
                <a:sym typeface="TAN Mon Cheri"/>
              </a:rPr>
              <a:t>HASIL DAN PEMBAHASAN</a:t>
            </a:r>
          </a:p>
        </p:txBody>
      </p:sp>
      <p:sp>
        <p:nvSpPr>
          <p:cNvPr name="TextBox 10" id="10"/>
          <p:cNvSpPr txBox="true"/>
          <p:nvPr/>
        </p:nvSpPr>
        <p:spPr>
          <a:xfrm rot="0">
            <a:off x="1028700" y="2235064"/>
            <a:ext cx="7500640" cy="608965"/>
          </a:xfrm>
          <a:prstGeom prst="rect">
            <a:avLst/>
          </a:prstGeom>
        </p:spPr>
        <p:txBody>
          <a:bodyPr anchor="t" rtlCol="false" tIns="0" lIns="0" bIns="0" rIns="0">
            <a:spAutoFit/>
          </a:bodyPr>
          <a:lstStyle/>
          <a:p>
            <a:pPr algn="ctr">
              <a:lnSpc>
                <a:spcPts val="4939"/>
              </a:lnSpc>
              <a:spcBef>
                <a:spcPct val="0"/>
              </a:spcBef>
            </a:pPr>
            <a:r>
              <a:rPr lang="en-US" b="true" sz="3799">
                <a:solidFill>
                  <a:srgbClr val="000000"/>
                </a:solidFill>
                <a:latin typeface="TT Commons Pro Bold"/>
                <a:ea typeface="TT Commons Pro Bold"/>
                <a:cs typeface="TT Commons Pro Bold"/>
                <a:sym typeface="TT Commons Pro Bold"/>
              </a:rPr>
              <a:t>Persebaran dengan MW dan LogP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DAGaWd4m2DY</dc:identifier>
  <dcterms:modified xsi:type="dcterms:W3CDTF">2011-08-01T06:04:30Z</dcterms:modified>
  <cp:revision>1</cp:revision>
  <dc:title>Kelompok1_RA</dc:title>
</cp:coreProperties>
</file>